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3"/>
    <p:sldId id="257" r:id="rId4"/>
    <p:sldId id="258" r:id="rId5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903460" cy="6858000" type="A4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51" userDrawn="1">
          <p15:clr>
            <a:srgbClr val="A4A3A4"/>
          </p15:clr>
        </p15:guide>
        <p15:guide id="2" pos="17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6C72"/>
    <a:srgbClr val="00AB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-1536" y="-84"/>
      </p:cViewPr>
      <p:guideLst>
        <p:guide orient="horz" pos="2851"/>
        <p:guide pos="177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979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652B2-8C6E-419B-8E93-813F678ADC08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24767" y="857250"/>
            <a:ext cx="334246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979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6DC3D-C717-495C-B489-C044A339A55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770" y="2125980"/>
            <a:ext cx="841806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0">
                <a:solidFill>
                  <a:srgbClr val="124D5A"/>
                </a:solidFill>
                <a:latin typeface="Tahoma" panose="020B0604030504040204"/>
                <a:cs typeface="Tahoma" panose="020B060403050404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540" y="3840480"/>
            <a:ext cx="693252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58A0A0"/>
                </a:solidFill>
                <a:latin typeface="Tahoma" panose="020B0604030504040204"/>
                <a:cs typeface="Tahoma" panose="020B0604030504040204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rgbClr val="124D5A"/>
                </a:solidFill>
                <a:latin typeface="Tahoma" panose="020B0604030504040204"/>
                <a:cs typeface="Tahoma" panose="020B060403050404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58A0A0"/>
                </a:solidFill>
                <a:latin typeface="Tahoma" panose="020B0604030504040204"/>
                <a:cs typeface="Tahoma" panose="020B0604030504040204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rgbClr val="124D5A"/>
                </a:solidFill>
                <a:latin typeface="Tahoma" panose="020B0604030504040204"/>
                <a:cs typeface="Tahoma" panose="020B060403050404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95180" y="1577340"/>
            <a:ext cx="4308066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0354" y="1577340"/>
            <a:ext cx="4308066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799085" y="0"/>
            <a:ext cx="2104515" cy="6858000"/>
          </a:xfrm>
          <a:custGeom>
            <a:avLst/>
            <a:gdLst/>
            <a:ahLst/>
            <a:cxnLst/>
            <a:rect l="l" t="t" r="r" b="b"/>
            <a:pathLst>
              <a:path w="2590800" h="6858000">
                <a:moveTo>
                  <a:pt x="2590800" y="0"/>
                </a:moveTo>
                <a:lnTo>
                  <a:pt x="0" y="0"/>
                </a:lnTo>
                <a:lnTo>
                  <a:pt x="0" y="6858000"/>
                </a:lnTo>
                <a:lnTo>
                  <a:pt x="2590800" y="6858000"/>
                </a:lnTo>
                <a:lnTo>
                  <a:pt x="2590800" y="0"/>
                </a:lnTo>
                <a:close/>
              </a:path>
            </a:pathLst>
          </a:custGeom>
          <a:solidFill>
            <a:srgbClr val="01ABAA"/>
          </a:solidFill>
        </p:spPr>
        <p:txBody>
          <a:bodyPr wrap="square" lIns="0" tIns="0" rIns="0" bIns="0" rtlCol="0"/>
          <a:lstStyle/>
          <a:p>
            <a:endParaRPr sz="100"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02677" y="4203191"/>
            <a:ext cx="3110968" cy="214122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08867" y="1985772"/>
            <a:ext cx="3089923" cy="213969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rgbClr val="124D5A"/>
                </a:solidFill>
                <a:latin typeface="Tahoma" panose="020B0604030504040204"/>
                <a:cs typeface="Tahoma" panose="020B060403050404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56001" y="569467"/>
            <a:ext cx="5094680" cy="9575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0">
                <a:solidFill>
                  <a:srgbClr val="124D5A"/>
                </a:solidFill>
                <a:latin typeface="Tahoma" panose="020B0604030504040204"/>
                <a:cs typeface="Tahoma" panose="020B060403050404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09229" y="2033397"/>
            <a:ext cx="4734643" cy="3531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58A0A0"/>
                </a:solidFill>
                <a:latin typeface="Tahoma" panose="020B0604030504040204"/>
                <a:cs typeface="Tahoma" panose="020B0604030504040204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67224" y="6377940"/>
            <a:ext cx="3169152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95180" y="6377940"/>
            <a:ext cx="2277828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130592" y="6377940"/>
            <a:ext cx="2277828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44.png"/><Relationship Id="rId6" Type="http://schemas.openxmlformats.org/officeDocument/2006/relationships/image" Target="../media/image43.png"/><Relationship Id="rId5" Type="http://schemas.openxmlformats.org/officeDocument/2006/relationships/image" Target="../media/image16.png"/><Relationship Id="rId4" Type="http://schemas.openxmlformats.org/officeDocument/2006/relationships/hyperlink" Target="mailto:bataevaav-opti@yandex.ru" TargetMode="External"/><Relationship Id="rId3" Type="http://schemas.openxmlformats.org/officeDocument/2006/relationships/image" Target="../media/image5.png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Relationship Id="rId3" Type="http://schemas.openxmlformats.org/officeDocument/2006/relationships/image" Target="../media/image9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0.png"/><Relationship Id="rId3" Type="http://schemas.openxmlformats.org/officeDocument/2006/relationships/image" Target="../media/image36.png"/><Relationship Id="rId2" Type="http://schemas.openxmlformats.org/officeDocument/2006/relationships/image" Target="../media/image39.png"/><Relationship Id="rId1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707"/>
            <a:ext cx="9903460" cy="6851650"/>
            <a:chOff x="0" y="-784073"/>
            <a:chExt cx="12191828" cy="8434843"/>
          </a:xfrm>
        </p:grpSpPr>
        <p:sp>
          <p:nvSpPr>
            <p:cNvPr id="3" name="object 3"/>
            <p:cNvSpPr/>
            <p:nvPr/>
          </p:nvSpPr>
          <p:spPr>
            <a:xfrm>
              <a:off x="7592141" y="-784073"/>
              <a:ext cx="4599687" cy="8434843"/>
            </a:xfrm>
            <a:custGeom>
              <a:avLst/>
              <a:gdLst/>
              <a:ahLst/>
              <a:cxnLst/>
              <a:rect l="l" t="t" r="r" b="b"/>
              <a:pathLst>
                <a:path w="4584700" h="6858000">
                  <a:moveTo>
                    <a:pt x="458419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584192" y="6858000"/>
                  </a:lnTo>
                  <a:lnTo>
                    <a:pt x="4584192" y="0"/>
                  </a:lnTo>
                  <a:close/>
                </a:path>
              </a:pathLst>
            </a:custGeom>
            <a:solidFill>
              <a:srgbClr val="00ABAA"/>
            </a:solidFill>
          </p:spPr>
          <p:txBody>
            <a:bodyPr wrap="square" lIns="0" tIns="0" rIns="0" bIns="0" rtlCol="0"/>
            <a:lstStyle/>
            <a:p>
              <a:endParaRPr sz="100"/>
            </a:p>
          </p:txBody>
        </p:sp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3375501" y="145401"/>
              <a:ext cx="8320711" cy="654931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065019"/>
              <a:ext cx="6428232" cy="406755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2168651"/>
              <a:ext cx="6294120" cy="3865245"/>
            </a:xfrm>
            <a:custGeom>
              <a:avLst/>
              <a:gdLst/>
              <a:ahLst/>
              <a:cxnLst/>
              <a:rect l="l" t="t" r="r" b="b"/>
              <a:pathLst>
                <a:path w="6294120" h="3865245">
                  <a:moveTo>
                    <a:pt x="6140196" y="0"/>
                  </a:moveTo>
                  <a:lnTo>
                    <a:pt x="0" y="0"/>
                  </a:lnTo>
                  <a:lnTo>
                    <a:pt x="0" y="3864864"/>
                  </a:lnTo>
                  <a:lnTo>
                    <a:pt x="6140196" y="3864864"/>
                  </a:lnTo>
                  <a:lnTo>
                    <a:pt x="6188829" y="3857014"/>
                  </a:lnTo>
                  <a:lnTo>
                    <a:pt x="6231081" y="3835156"/>
                  </a:lnTo>
                  <a:lnTo>
                    <a:pt x="6264408" y="3801825"/>
                  </a:lnTo>
                  <a:lnTo>
                    <a:pt x="6286268" y="3759557"/>
                  </a:lnTo>
                  <a:lnTo>
                    <a:pt x="6294120" y="3710889"/>
                  </a:lnTo>
                  <a:lnTo>
                    <a:pt x="6294120" y="153924"/>
                  </a:lnTo>
                  <a:lnTo>
                    <a:pt x="6286268" y="105290"/>
                  </a:lnTo>
                  <a:lnTo>
                    <a:pt x="6264408" y="63038"/>
                  </a:lnTo>
                  <a:lnTo>
                    <a:pt x="6231081" y="29711"/>
                  </a:lnTo>
                  <a:lnTo>
                    <a:pt x="6188829" y="7851"/>
                  </a:lnTo>
                  <a:lnTo>
                    <a:pt x="61401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0"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63049" y="2858367"/>
            <a:ext cx="3981041" cy="1090295"/>
          </a:xfrm>
          <a:prstGeom prst="rect">
            <a:avLst/>
          </a:prstGeom>
        </p:spPr>
        <p:txBody>
          <a:bodyPr vert="horz" wrap="square" lIns="0" tIns="105741" rIns="0" bIns="0" rtlCol="0">
            <a:spAutoFit/>
          </a:bodyPr>
          <a:lstStyle/>
          <a:p>
            <a:pPr marL="12700" marR="5080">
              <a:lnSpc>
                <a:spcPts val="3840"/>
              </a:lnSpc>
              <a:spcBef>
                <a:spcPts val="1025"/>
              </a:spcBef>
            </a:pPr>
            <a:r>
              <a:rPr sz="3250" spc="-180" dirty="0"/>
              <a:t>Многопрофильный </a:t>
            </a:r>
            <a:r>
              <a:rPr sz="3250" spc="-204" dirty="0"/>
              <a:t>медицинский </a:t>
            </a:r>
            <a:r>
              <a:rPr sz="3250" spc="-160" dirty="0"/>
              <a:t>центр</a:t>
            </a:r>
            <a:endParaRPr sz="3250"/>
          </a:p>
        </p:txBody>
      </p:sp>
      <p:sp>
        <p:nvSpPr>
          <p:cNvPr id="8" name="object 8"/>
          <p:cNvSpPr txBox="1"/>
          <p:nvPr/>
        </p:nvSpPr>
        <p:spPr>
          <a:xfrm>
            <a:off x="394740" y="4965089"/>
            <a:ext cx="3590571" cy="234315"/>
          </a:xfrm>
          <a:prstGeom prst="rect">
            <a:avLst/>
          </a:prstGeom>
        </p:spPr>
        <p:txBody>
          <a:bodyPr vert="horz" wrap="square" lIns="0" tIns="10316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60" spc="90" dirty="0">
                <a:solidFill>
                  <a:srgbClr val="5C9587"/>
                </a:solidFill>
                <a:latin typeface="Franklin Gothic Medium" panose="020B0603020102020204"/>
                <a:cs typeface="Franklin Gothic Medium" panose="020B0603020102020204"/>
              </a:rPr>
              <a:t>город</a:t>
            </a:r>
            <a:r>
              <a:rPr sz="1460" spc="10" dirty="0">
                <a:solidFill>
                  <a:srgbClr val="5C9587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1460" spc="-10" dirty="0">
                <a:solidFill>
                  <a:srgbClr val="5C9587"/>
                </a:solidFill>
                <a:latin typeface="Franklin Gothic Medium" panose="020B0603020102020204"/>
                <a:cs typeface="Franklin Gothic Medium" panose="020B0603020102020204"/>
              </a:rPr>
              <a:t>Самара, </a:t>
            </a:r>
            <a:r>
              <a:rPr sz="1460" spc="95" dirty="0">
                <a:solidFill>
                  <a:srgbClr val="5C9587"/>
                </a:solidFill>
                <a:latin typeface="Franklin Gothic Medium" panose="020B0603020102020204"/>
                <a:cs typeface="Franklin Gothic Medium" panose="020B0603020102020204"/>
              </a:rPr>
              <a:t>улица</a:t>
            </a:r>
            <a:r>
              <a:rPr sz="1460" spc="15" dirty="0">
                <a:solidFill>
                  <a:srgbClr val="5C9587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1460" spc="55" dirty="0">
                <a:solidFill>
                  <a:srgbClr val="5C9587"/>
                </a:solidFill>
                <a:latin typeface="Franklin Gothic Medium" panose="020B0603020102020204"/>
                <a:cs typeface="Franklin Gothic Medium" panose="020B0603020102020204"/>
              </a:rPr>
              <a:t>Мяги,</a:t>
            </a:r>
            <a:r>
              <a:rPr sz="1460" spc="-30" dirty="0">
                <a:solidFill>
                  <a:srgbClr val="5C9587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1460" spc="100" dirty="0">
                <a:solidFill>
                  <a:srgbClr val="5C9587"/>
                </a:solidFill>
                <a:latin typeface="Franklin Gothic Medium" panose="020B0603020102020204"/>
                <a:cs typeface="Franklin Gothic Medium" panose="020B0603020102020204"/>
              </a:rPr>
              <a:t>дом</a:t>
            </a:r>
            <a:r>
              <a:rPr sz="1460" dirty="0">
                <a:solidFill>
                  <a:srgbClr val="5C9587"/>
                </a:solidFill>
                <a:latin typeface="Franklin Gothic Medium" panose="020B0603020102020204"/>
                <a:cs typeface="Franklin Gothic Medium" panose="020B0603020102020204"/>
              </a:rPr>
              <a:t> 10, </a:t>
            </a:r>
            <a:r>
              <a:rPr sz="1460" spc="40" dirty="0">
                <a:solidFill>
                  <a:srgbClr val="5C9587"/>
                </a:solidFill>
                <a:latin typeface="Franklin Gothic Medium" panose="020B0603020102020204"/>
                <a:cs typeface="Franklin Gothic Medium" panose="020B0603020102020204"/>
              </a:rPr>
              <a:t>кор.А</a:t>
            </a:r>
            <a:endParaRPr sz="1460">
              <a:latin typeface="Franklin Gothic Medium" panose="020B0603020102020204"/>
              <a:cs typeface="Franklin Gothic Medium" panose="020B0603020102020204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03593" y="304880"/>
            <a:ext cx="3474836" cy="2424883"/>
            <a:chOff x="373744" y="-417002"/>
            <a:chExt cx="4277757" cy="2985195"/>
          </a:xfrm>
        </p:grpSpPr>
        <p:sp>
          <p:nvSpPr>
            <p:cNvPr id="10" name="object 10"/>
            <p:cNvSpPr/>
            <p:nvPr/>
          </p:nvSpPr>
          <p:spPr>
            <a:xfrm>
              <a:off x="3852671" y="1769363"/>
              <a:ext cx="798830" cy="798830"/>
            </a:xfrm>
            <a:custGeom>
              <a:avLst/>
              <a:gdLst/>
              <a:ahLst/>
              <a:cxnLst/>
              <a:rect l="l" t="t" r="r" b="b"/>
              <a:pathLst>
                <a:path w="798829" h="798830">
                  <a:moveTo>
                    <a:pt x="399288" y="0"/>
                  </a:moveTo>
                  <a:lnTo>
                    <a:pt x="352731" y="2686"/>
                  </a:lnTo>
                  <a:lnTo>
                    <a:pt x="307750" y="10548"/>
                  </a:lnTo>
                  <a:lnTo>
                    <a:pt x="264643" y="23283"/>
                  </a:lnTo>
                  <a:lnTo>
                    <a:pt x="223712" y="40592"/>
                  </a:lnTo>
                  <a:lnTo>
                    <a:pt x="185255" y="62176"/>
                  </a:lnTo>
                  <a:lnTo>
                    <a:pt x="149574" y="87734"/>
                  </a:lnTo>
                  <a:lnTo>
                    <a:pt x="116967" y="116966"/>
                  </a:lnTo>
                  <a:lnTo>
                    <a:pt x="87734" y="149574"/>
                  </a:lnTo>
                  <a:lnTo>
                    <a:pt x="62176" y="185255"/>
                  </a:lnTo>
                  <a:lnTo>
                    <a:pt x="40592" y="223712"/>
                  </a:lnTo>
                  <a:lnTo>
                    <a:pt x="23283" y="264643"/>
                  </a:lnTo>
                  <a:lnTo>
                    <a:pt x="10548" y="307750"/>
                  </a:lnTo>
                  <a:lnTo>
                    <a:pt x="2686" y="352731"/>
                  </a:lnTo>
                  <a:lnTo>
                    <a:pt x="0" y="399288"/>
                  </a:lnTo>
                  <a:lnTo>
                    <a:pt x="2686" y="445844"/>
                  </a:lnTo>
                  <a:lnTo>
                    <a:pt x="10548" y="490825"/>
                  </a:lnTo>
                  <a:lnTo>
                    <a:pt x="23283" y="533932"/>
                  </a:lnTo>
                  <a:lnTo>
                    <a:pt x="40592" y="574863"/>
                  </a:lnTo>
                  <a:lnTo>
                    <a:pt x="62176" y="613320"/>
                  </a:lnTo>
                  <a:lnTo>
                    <a:pt x="87734" y="649001"/>
                  </a:lnTo>
                  <a:lnTo>
                    <a:pt x="116966" y="681608"/>
                  </a:lnTo>
                  <a:lnTo>
                    <a:pt x="149574" y="710841"/>
                  </a:lnTo>
                  <a:lnTo>
                    <a:pt x="185255" y="736399"/>
                  </a:lnTo>
                  <a:lnTo>
                    <a:pt x="223712" y="757983"/>
                  </a:lnTo>
                  <a:lnTo>
                    <a:pt x="264643" y="775292"/>
                  </a:lnTo>
                  <a:lnTo>
                    <a:pt x="307750" y="788027"/>
                  </a:lnTo>
                  <a:lnTo>
                    <a:pt x="352731" y="795889"/>
                  </a:lnTo>
                  <a:lnTo>
                    <a:pt x="399288" y="798576"/>
                  </a:lnTo>
                  <a:lnTo>
                    <a:pt x="445844" y="795889"/>
                  </a:lnTo>
                  <a:lnTo>
                    <a:pt x="490825" y="788027"/>
                  </a:lnTo>
                  <a:lnTo>
                    <a:pt x="533932" y="775292"/>
                  </a:lnTo>
                  <a:lnTo>
                    <a:pt x="574863" y="757983"/>
                  </a:lnTo>
                  <a:lnTo>
                    <a:pt x="613320" y="736399"/>
                  </a:lnTo>
                  <a:lnTo>
                    <a:pt x="649001" y="710841"/>
                  </a:lnTo>
                  <a:lnTo>
                    <a:pt x="681608" y="681609"/>
                  </a:lnTo>
                  <a:lnTo>
                    <a:pt x="710841" y="649001"/>
                  </a:lnTo>
                  <a:lnTo>
                    <a:pt x="736399" y="613320"/>
                  </a:lnTo>
                  <a:lnTo>
                    <a:pt x="757983" y="574863"/>
                  </a:lnTo>
                  <a:lnTo>
                    <a:pt x="775292" y="533932"/>
                  </a:lnTo>
                  <a:lnTo>
                    <a:pt x="788027" y="490825"/>
                  </a:lnTo>
                  <a:lnTo>
                    <a:pt x="795889" y="445844"/>
                  </a:lnTo>
                  <a:lnTo>
                    <a:pt x="798576" y="399288"/>
                  </a:lnTo>
                  <a:lnTo>
                    <a:pt x="795889" y="352731"/>
                  </a:lnTo>
                  <a:lnTo>
                    <a:pt x="788027" y="307750"/>
                  </a:lnTo>
                  <a:lnTo>
                    <a:pt x="775292" y="264643"/>
                  </a:lnTo>
                  <a:lnTo>
                    <a:pt x="757983" y="223712"/>
                  </a:lnTo>
                  <a:lnTo>
                    <a:pt x="736399" y="185255"/>
                  </a:lnTo>
                  <a:lnTo>
                    <a:pt x="710841" y="149574"/>
                  </a:lnTo>
                  <a:lnTo>
                    <a:pt x="681609" y="116967"/>
                  </a:lnTo>
                  <a:lnTo>
                    <a:pt x="649001" y="87734"/>
                  </a:lnTo>
                  <a:lnTo>
                    <a:pt x="613320" y="62176"/>
                  </a:lnTo>
                  <a:lnTo>
                    <a:pt x="574863" y="40592"/>
                  </a:lnTo>
                  <a:lnTo>
                    <a:pt x="533932" y="23283"/>
                  </a:lnTo>
                  <a:lnTo>
                    <a:pt x="490825" y="10548"/>
                  </a:lnTo>
                  <a:lnTo>
                    <a:pt x="445844" y="2686"/>
                  </a:lnTo>
                  <a:lnTo>
                    <a:pt x="399288" y="0"/>
                  </a:lnTo>
                  <a:close/>
                </a:path>
              </a:pathLst>
            </a:custGeom>
            <a:solidFill>
              <a:srgbClr val="00ABAA"/>
            </a:solidFill>
          </p:spPr>
          <p:txBody>
            <a:bodyPr wrap="square" lIns="0" tIns="0" rIns="0" bIns="0" rtlCol="0"/>
            <a:lstStyle/>
            <a:p>
              <a:endParaRPr sz="100"/>
            </a:p>
          </p:txBody>
        </p:sp>
        <p:sp>
          <p:nvSpPr>
            <p:cNvPr id="11" name="object 11"/>
            <p:cNvSpPr/>
            <p:nvPr/>
          </p:nvSpPr>
          <p:spPr>
            <a:xfrm>
              <a:off x="3853433" y="2131313"/>
              <a:ext cx="659765" cy="76200"/>
            </a:xfrm>
            <a:custGeom>
              <a:avLst/>
              <a:gdLst/>
              <a:ahLst/>
              <a:cxnLst/>
              <a:rect l="l" t="t" r="r" b="b"/>
              <a:pathLst>
                <a:path w="659764" h="76200">
                  <a:moveTo>
                    <a:pt x="608456" y="38100"/>
                  </a:moveTo>
                  <a:lnTo>
                    <a:pt x="583056" y="76200"/>
                  </a:lnTo>
                  <a:lnTo>
                    <a:pt x="640206" y="47625"/>
                  </a:lnTo>
                  <a:lnTo>
                    <a:pt x="608456" y="47625"/>
                  </a:lnTo>
                  <a:lnTo>
                    <a:pt x="608456" y="38100"/>
                  </a:lnTo>
                  <a:close/>
                </a:path>
                <a:path w="659764" h="76200">
                  <a:moveTo>
                    <a:pt x="602106" y="28575"/>
                  </a:moveTo>
                  <a:lnTo>
                    <a:pt x="0" y="28575"/>
                  </a:lnTo>
                  <a:lnTo>
                    <a:pt x="0" y="47625"/>
                  </a:lnTo>
                  <a:lnTo>
                    <a:pt x="602106" y="47625"/>
                  </a:lnTo>
                  <a:lnTo>
                    <a:pt x="608456" y="38100"/>
                  </a:lnTo>
                  <a:lnTo>
                    <a:pt x="602106" y="28575"/>
                  </a:lnTo>
                  <a:close/>
                </a:path>
                <a:path w="659764" h="76200">
                  <a:moveTo>
                    <a:pt x="640206" y="28575"/>
                  </a:moveTo>
                  <a:lnTo>
                    <a:pt x="608456" y="28575"/>
                  </a:lnTo>
                  <a:lnTo>
                    <a:pt x="608456" y="47625"/>
                  </a:lnTo>
                  <a:lnTo>
                    <a:pt x="640206" y="47625"/>
                  </a:lnTo>
                  <a:lnTo>
                    <a:pt x="659256" y="38100"/>
                  </a:lnTo>
                  <a:lnTo>
                    <a:pt x="640206" y="28575"/>
                  </a:lnTo>
                  <a:close/>
                </a:path>
                <a:path w="659764" h="76200">
                  <a:moveTo>
                    <a:pt x="583056" y="0"/>
                  </a:moveTo>
                  <a:lnTo>
                    <a:pt x="608456" y="38100"/>
                  </a:lnTo>
                  <a:lnTo>
                    <a:pt x="608456" y="28575"/>
                  </a:lnTo>
                  <a:lnTo>
                    <a:pt x="640206" y="28575"/>
                  </a:lnTo>
                  <a:lnTo>
                    <a:pt x="5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0"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3744" y="-417002"/>
              <a:ext cx="483108" cy="48463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263"/>
            <a:ext cx="9904095" cy="6855460"/>
            <a:chOff x="0" y="-789545"/>
            <a:chExt cx="12192609" cy="8439534"/>
          </a:xfrm>
        </p:grpSpPr>
        <p:sp>
          <p:nvSpPr>
            <p:cNvPr id="3" name="object 3"/>
            <p:cNvSpPr/>
            <p:nvPr/>
          </p:nvSpPr>
          <p:spPr>
            <a:xfrm>
              <a:off x="7607775" y="-789545"/>
              <a:ext cx="4584834" cy="8439534"/>
            </a:xfrm>
            <a:custGeom>
              <a:avLst/>
              <a:gdLst/>
              <a:ahLst/>
              <a:cxnLst/>
              <a:rect l="l" t="t" r="r" b="b"/>
              <a:pathLst>
                <a:path w="4584700" h="6858000">
                  <a:moveTo>
                    <a:pt x="458419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584192" y="6858000"/>
                  </a:lnTo>
                  <a:lnTo>
                    <a:pt x="4584192" y="0"/>
                  </a:lnTo>
                  <a:close/>
                </a:path>
              </a:pathLst>
            </a:custGeom>
            <a:solidFill>
              <a:srgbClr val="00ABAA"/>
            </a:solidFill>
          </p:spPr>
          <p:txBody>
            <a:bodyPr wrap="square" lIns="0" tIns="0" rIns="0" bIns="0" rtlCol="0"/>
            <a:lstStyle/>
            <a:p>
              <a:endParaRPr sz="100"/>
            </a:p>
          </p:txBody>
        </p:sp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2225039" y="1002791"/>
              <a:ext cx="9486900" cy="513130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78891"/>
              <a:ext cx="6217920" cy="629564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405384"/>
              <a:ext cx="6096000" cy="6047740"/>
            </a:xfrm>
            <a:custGeom>
              <a:avLst/>
              <a:gdLst/>
              <a:ahLst/>
              <a:cxnLst/>
              <a:rect l="l" t="t" r="r" b="b"/>
              <a:pathLst>
                <a:path w="6096000" h="6047740">
                  <a:moveTo>
                    <a:pt x="5855081" y="0"/>
                  </a:moveTo>
                  <a:lnTo>
                    <a:pt x="0" y="0"/>
                  </a:lnTo>
                  <a:lnTo>
                    <a:pt x="0" y="6047232"/>
                  </a:lnTo>
                  <a:lnTo>
                    <a:pt x="5855081" y="6047232"/>
                  </a:lnTo>
                  <a:lnTo>
                    <a:pt x="5903646" y="6042337"/>
                  </a:lnTo>
                  <a:lnTo>
                    <a:pt x="5948874" y="6028299"/>
                  </a:lnTo>
                  <a:lnTo>
                    <a:pt x="5989798" y="6006087"/>
                  </a:lnTo>
                  <a:lnTo>
                    <a:pt x="6025451" y="5976669"/>
                  </a:lnTo>
                  <a:lnTo>
                    <a:pt x="6054865" y="5941013"/>
                  </a:lnTo>
                  <a:lnTo>
                    <a:pt x="6077073" y="5900090"/>
                  </a:lnTo>
                  <a:lnTo>
                    <a:pt x="6091107" y="5854867"/>
                  </a:lnTo>
                  <a:lnTo>
                    <a:pt x="6096000" y="5806313"/>
                  </a:lnTo>
                  <a:lnTo>
                    <a:pt x="6096000" y="240918"/>
                  </a:lnTo>
                  <a:lnTo>
                    <a:pt x="6091107" y="192353"/>
                  </a:lnTo>
                  <a:lnTo>
                    <a:pt x="6077073" y="147125"/>
                  </a:lnTo>
                  <a:lnTo>
                    <a:pt x="6054865" y="106201"/>
                  </a:lnTo>
                  <a:lnTo>
                    <a:pt x="6025451" y="70548"/>
                  </a:lnTo>
                  <a:lnTo>
                    <a:pt x="5989798" y="41134"/>
                  </a:lnTo>
                  <a:lnTo>
                    <a:pt x="5948874" y="18926"/>
                  </a:lnTo>
                  <a:lnTo>
                    <a:pt x="5903646" y="4892"/>
                  </a:lnTo>
                  <a:lnTo>
                    <a:pt x="58550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0"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71715" y="2040845"/>
            <a:ext cx="3004608" cy="440055"/>
          </a:xfrm>
          <a:prstGeom prst="rect">
            <a:avLst/>
          </a:prstGeom>
        </p:spPr>
        <p:txBody>
          <a:bodyPr vert="horz" wrap="square" lIns="0" tIns="9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95" dirty="0"/>
              <a:t>Свяжитесь</a:t>
            </a:r>
            <a:r>
              <a:rPr sz="2800" spc="-190" dirty="0"/>
              <a:t> </a:t>
            </a:r>
            <a:r>
              <a:rPr sz="2800" spc="-150" dirty="0"/>
              <a:t>с</a:t>
            </a:r>
            <a:r>
              <a:rPr sz="2800" spc="-190" dirty="0"/>
              <a:t> </a:t>
            </a:r>
            <a:r>
              <a:rPr sz="2800" spc="-195" dirty="0"/>
              <a:t>нами</a:t>
            </a:r>
            <a:endParaRPr sz="2800" spc="-195" dirty="0"/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71405" y="153122"/>
            <a:ext cx="392429" cy="39243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71715" y="2685302"/>
            <a:ext cx="3224860" cy="2323465"/>
          </a:xfrm>
          <a:prstGeom prst="rect">
            <a:avLst/>
          </a:prstGeom>
        </p:spPr>
        <p:txBody>
          <a:bodyPr vert="horz" wrap="square" lIns="0" tIns="10832" rIns="0" bIns="0" rtlCol="0">
            <a:spAutoFit/>
          </a:bodyPr>
          <a:lstStyle/>
          <a:p>
            <a:pPr marL="12700">
              <a:lnSpc>
                <a:spcPts val="1595"/>
              </a:lnSpc>
              <a:spcBef>
                <a:spcPts val="105"/>
              </a:spcBef>
            </a:pPr>
            <a:r>
              <a:rPr sz="113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Будем</a:t>
            </a:r>
            <a:r>
              <a:rPr sz="1135" spc="6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135" spc="1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рады</a:t>
            </a:r>
            <a:r>
              <a:rPr sz="1135" spc="7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135" spc="1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ответить</a:t>
            </a:r>
            <a:r>
              <a:rPr sz="1135" spc="9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135" spc="5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на</a:t>
            </a:r>
            <a:r>
              <a:rPr sz="1135" spc="8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135" spc="1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Ваши</a:t>
            </a:r>
            <a:r>
              <a:rPr sz="1135" spc="6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135" spc="4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вопросы</a:t>
            </a:r>
            <a:endParaRPr sz="1135">
              <a:latin typeface="Microsoft Sans Serif" panose="020B0604020202020204"/>
              <a:cs typeface="Microsoft Sans Serif" panose="020B0604020202020204"/>
            </a:endParaRPr>
          </a:p>
          <a:p>
            <a:pPr marL="12700">
              <a:lnSpc>
                <a:spcPts val="1595"/>
              </a:lnSpc>
            </a:pPr>
            <a:r>
              <a:rPr sz="1135" spc="10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и</a:t>
            </a:r>
            <a:r>
              <a:rPr sz="1135" spc="6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135" spc="2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предоставить</a:t>
            </a:r>
            <a:r>
              <a:rPr sz="1135" spc="4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135" spc="5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необходимую</a:t>
            </a:r>
            <a:r>
              <a:rPr sz="1135" spc="3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135" spc="-1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документацию</a:t>
            </a:r>
            <a:endParaRPr sz="1135">
              <a:latin typeface="Microsoft Sans Serif" panose="020B0604020202020204"/>
              <a:cs typeface="Microsoft Sans Serif" panose="020B0604020202020204"/>
            </a:endParaRPr>
          </a:p>
          <a:p>
            <a:pPr>
              <a:lnSpc>
                <a:spcPct val="100000"/>
              </a:lnSpc>
            </a:pPr>
            <a:endParaRPr sz="1135">
              <a:latin typeface="Microsoft Sans Serif" panose="020B0604020202020204"/>
              <a:cs typeface="Microsoft Sans Serif" panose="020B0604020202020204"/>
            </a:endParaRPr>
          </a:p>
          <a:p>
            <a:pPr>
              <a:lnSpc>
                <a:spcPct val="100000"/>
              </a:lnSpc>
              <a:spcBef>
                <a:spcPts val="285"/>
              </a:spcBef>
            </a:pPr>
            <a:endParaRPr sz="1135">
              <a:latin typeface="Microsoft Sans Serif" panose="020B0604020202020204"/>
              <a:cs typeface="Microsoft Sans Serif" panose="020B0604020202020204"/>
            </a:endParaRPr>
          </a:p>
          <a:p>
            <a:pPr marL="12700">
              <a:lnSpc>
                <a:spcPct val="100000"/>
              </a:lnSpc>
            </a:pPr>
            <a:r>
              <a:rPr sz="1300" b="1" dirty="0">
                <a:solidFill>
                  <a:srgbClr val="58A0A0"/>
                </a:solidFill>
                <a:latin typeface="Tahoma" panose="020B0604030504040204"/>
                <a:cs typeface="Tahoma" panose="020B0604030504040204"/>
              </a:rPr>
              <a:t>ООО </a:t>
            </a:r>
            <a:r>
              <a:rPr sz="1300" b="1" spc="-125" dirty="0">
                <a:solidFill>
                  <a:srgbClr val="58A0A0"/>
                </a:solidFill>
                <a:latin typeface="Tahoma" panose="020B0604030504040204"/>
                <a:cs typeface="Tahoma" panose="020B0604030504040204"/>
              </a:rPr>
              <a:t>Группа</a:t>
            </a:r>
            <a:r>
              <a:rPr sz="1300" b="1" spc="35" dirty="0">
                <a:solidFill>
                  <a:srgbClr val="58A0A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b="1" spc="-114" dirty="0">
                <a:solidFill>
                  <a:srgbClr val="58A0A0"/>
                </a:solidFill>
                <a:latin typeface="Tahoma" panose="020B0604030504040204"/>
                <a:cs typeface="Tahoma" panose="020B0604030504040204"/>
              </a:rPr>
              <a:t>Компаний</a:t>
            </a:r>
            <a:r>
              <a:rPr sz="1300" b="1" spc="35" dirty="0">
                <a:solidFill>
                  <a:srgbClr val="58A0A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b="1" spc="-10" dirty="0">
                <a:solidFill>
                  <a:srgbClr val="58A0A0"/>
                </a:solidFill>
                <a:latin typeface="Tahoma" panose="020B0604030504040204"/>
                <a:cs typeface="Tahoma" panose="020B0604030504040204"/>
              </a:rPr>
              <a:t>«ОПТИ»</a:t>
            </a:r>
            <a:endParaRPr sz="1300">
              <a:latin typeface="Tahoma" panose="020B0604030504040204"/>
              <a:cs typeface="Tahoma" panose="020B0604030504040204"/>
            </a:endParaRPr>
          </a:p>
          <a:p>
            <a:pPr marL="347980">
              <a:lnSpc>
                <a:spcPct val="100000"/>
              </a:lnSpc>
              <a:spcBef>
                <a:spcPts val="1420"/>
              </a:spcBef>
            </a:pPr>
            <a:r>
              <a:rPr sz="113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443093,</a:t>
            </a:r>
            <a:r>
              <a:rPr sz="1135" spc="2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13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г.</a:t>
            </a:r>
            <a:r>
              <a:rPr sz="1135" spc="6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135" spc="-1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Самара,</a:t>
            </a:r>
            <a:r>
              <a:rPr sz="1135" spc="3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13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ул.Мяги,</a:t>
            </a:r>
            <a:r>
              <a:rPr sz="1135" spc="4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13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д.</a:t>
            </a:r>
            <a:r>
              <a:rPr sz="1135" spc="4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135" spc="-2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10А</a:t>
            </a:r>
            <a:endParaRPr sz="1135">
              <a:latin typeface="Microsoft Sans Serif" panose="020B0604020202020204"/>
              <a:cs typeface="Microsoft Sans Serif" panose="020B0604020202020204"/>
            </a:endParaRPr>
          </a:p>
          <a:p>
            <a:pPr marL="403860">
              <a:lnSpc>
                <a:spcPct val="100000"/>
              </a:lnSpc>
              <a:spcBef>
                <a:spcPts val="1025"/>
              </a:spcBef>
            </a:pPr>
            <a:r>
              <a:rPr sz="113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+7</a:t>
            </a:r>
            <a:r>
              <a:rPr sz="1135" spc="3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13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(846)</a:t>
            </a:r>
            <a:r>
              <a:rPr sz="1135" spc="-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13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979-75-</a:t>
            </a:r>
            <a:r>
              <a:rPr sz="1135" spc="-2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46</a:t>
            </a:r>
            <a:endParaRPr sz="1135">
              <a:latin typeface="Microsoft Sans Serif" panose="020B0604020202020204"/>
              <a:cs typeface="Microsoft Sans Serif" panose="020B0604020202020204"/>
            </a:endParaRPr>
          </a:p>
          <a:p>
            <a:pPr marL="403860">
              <a:lnSpc>
                <a:spcPct val="100000"/>
              </a:lnSpc>
              <a:spcBef>
                <a:spcPts val="1135"/>
              </a:spcBef>
            </a:pPr>
            <a:r>
              <a:rPr sz="113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+7</a:t>
            </a:r>
            <a:r>
              <a:rPr sz="1135" spc="3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13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(919)</a:t>
            </a:r>
            <a:r>
              <a:rPr sz="1135" spc="-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13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809-85-00</a:t>
            </a:r>
            <a:r>
              <a:rPr sz="1135" spc="-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135" spc="-1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(директор)</a:t>
            </a:r>
            <a:endParaRPr sz="1135">
              <a:latin typeface="Microsoft Sans Serif" panose="020B0604020202020204"/>
              <a:cs typeface="Microsoft Sans Serif" panose="020B0604020202020204"/>
            </a:endParaRPr>
          </a:p>
          <a:p>
            <a:pPr marL="403860">
              <a:lnSpc>
                <a:spcPct val="100000"/>
              </a:lnSpc>
              <a:spcBef>
                <a:spcPts val="1230"/>
              </a:spcBef>
            </a:pPr>
            <a:r>
              <a:rPr sz="1135" u="sng" dirty="0">
                <a:solidFill>
                  <a:srgbClr val="58A0A0"/>
                </a:solidFill>
                <a:uFill>
                  <a:solidFill>
                    <a:srgbClr val="58A0A0"/>
                  </a:solidFill>
                </a:uFill>
                <a:latin typeface="Microsoft Sans Serif" panose="020B0604020202020204"/>
                <a:cs typeface="Microsoft Sans Serif" panose="020B0604020202020204"/>
                <a:hlinkClick r:id="rId4"/>
              </a:rPr>
              <a:t>bataevaav-</a:t>
            </a:r>
            <a:r>
              <a:rPr sz="1135" u="sng" spc="-10" dirty="0">
                <a:solidFill>
                  <a:srgbClr val="58A0A0"/>
                </a:solidFill>
                <a:uFill>
                  <a:solidFill>
                    <a:srgbClr val="58A0A0"/>
                  </a:solidFill>
                </a:uFill>
                <a:latin typeface="Microsoft Sans Serif" panose="020B0604020202020204"/>
                <a:cs typeface="Microsoft Sans Serif" panose="020B0604020202020204"/>
                <a:hlinkClick r:id="rId4"/>
              </a:rPr>
              <a:t>opti@yandex.ru</a:t>
            </a:r>
            <a:endParaRPr sz="1135">
              <a:latin typeface="Microsoft Sans Serif" panose="020B0604020202020204"/>
              <a:cs typeface="Microsoft Sans Serif" panose="020B0604020202020204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89953" y="3100942"/>
            <a:ext cx="4009926" cy="1676391"/>
            <a:chOff x="480059" y="3025139"/>
            <a:chExt cx="4936490" cy="2063750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0059" y="3777995"/>
              <a:ext cx="234696" cy="23469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0059" y="4855463"/>
              <a:ext cx="233172" cy="23317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0059" y="4126991"/>
              <a:ext cx="233172" cy="23317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0059" y="4488179"/>
              <a:ext cx="233172" cy="23317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617719" y="3025139"/>
              <a:ext cx="798830" cy="800100"/>
            </a:xfrm>
            <a:custGeom>
              <a:avLst/>
              <a:gdLst/>
              <a:ahLst/>
              <a:cxnLst/>
              <a:rect l="l" t="t" r="r" b="b"/>
              <a:pathLst>
                <a:path w="798829" h="800100">
                  <a:moveTo>
                    <a:pt x="399288" y="0"/>
                  </a:moveTo>
                  <a:lnTo>
                    <a:pt x="352731" y="2690"/>
                  </a:lnTo>
                  <a:lnTo>
                    <a:pt x="307750" y="10563"/>
                  </a:lnTo>
                  <a:lnTo>
                    <a:pt x="264643" y="23318"/>
                  </a:lnTo>
                  <a:lnTo>
                    <a:pt x="223712" y="40654"/>
                  </a:lnTo>
                  <a:lnTo>
                    <a:pt x="185255" y="62273"/>
                  </a:lnTo>
                  <a:lnTo>
                    <a:pt x="149574" y="87874"/>
                  </a:lnTo>
                  <a:lnTo>
                    <a:pt x="116967" y="117157"/>
                  </a:lnTo>
                  <a:lnTo>
                    <a:pt x="87734" y="149822"/>
                  </a:lnTo>
                  <a:lnTo>
                    <a:pt x="62176" y="185570"/>
                  </a:lnTo>
                  <a:lnTo>
                    <a:pt x="40592" y="224101"/>
                  </a:lnTo>
                  <a:lnTo>
                    <a:pt x="23283" y="265114"/>
                  </a:lnTo>
                  <a:lnTo>
                    <a:pt x="10548" y="308310"/>
                  </a:lnTo>
                  <a:lnTo>
                    <a:pt x="2686" y="353388"/>
                  </a:lnTo>
                  <a:lnTo>
                    <a:pt x="0" y="400050"/>
                  </a:lnTo>
                  <a:lnTo>
                    <a:pt x="2686" y="446711"/>
                  </a:lnTo>
                  <a:lnTo>
                    <a:pt x="10548" y="491789"/>
                  </a:lnTo>
                  <a:lnTo>
                    <a:pt x="23283" y="534985"/>
                  </a:lnTo>
                  <a:lnTo>
                    <a:pt x="40592" y="575998"/>
                  </a:lnTo>
                  <a:lnTo>
                    <a:pt x="62176" y="614529"/>
                  </a:lnTo>
                  <a:lnTo>
                    <a:pt x="87734" y="650277"/>
                  </a:lnTo>
                  <a:lnTo>
                    <a:pt x="116966" y="682942"/>
                  </a:lnTo>
                  <a:lnTo>
                    <a:pt x="149574" y="712225"/>
                  </a:lnTo>
                  <a:lnTo>
                    <a:pt x="185255" y="737826"/>
                  </a:lnTo>
                  <a:lnTo>
                    <a:pt x="223712" y="759445"/>
                  </a:lnTo>
                  <a:lnTo>
                    <a:pt x="264643" y="776781"/>
                  </a:lnTo>
                  <a:lnTo>
                    <a:pt x="307750" y="789536"/>
                  </a:lnTo>
                  <a:lnTo>
                    <a:pt x="352731" y="797409"/>
                  </a:lnTo>
                  <a:lnTo>
                    <a:pt x="399288" y="800100"/>
                  </a:lnTo>
                  <a:lnTo>
                    <a:pt x="445844" y="797409"/>
                  </a:lnTo>
                  <a:lnTo>
                    <a:pt x="490825" y="789536"/>
                  </a:lnTo>
                  <a:lnTo>
                    <a:pt x="533932" y="776781"/>
                  </a:lnTo>
                  <a:lnTo>
                    <a:pt x="574863" y="759445"/>
                  </a:lnTo>
                  <a:lnTo>
                    <a:pt x="613320" y="737826"/>
                  </a:lnTo>
                  <a:lnTo>
                    <a:pt x="649001" y="712225"/>
                  </a:lnTo>
                  <a:lnTo>
                    <a:pt x="681608" y="682942"/>
                  </a:lnTo>
                  <a:lnTo>
                    <a:pt x="710841" y="650277"/>
                  </a:lnTo>
                  <a:lnTo>
                    <a:pt x="736399" y="614529"/>
                  </a:lnTo>
                  <a:lnTo>
                    <a:pt x="757983" y="575998"/>
                  </a:lnTo>
                  <a:lnTo>
                    <a:pt x="775292" y="534985"/>
                  </a:lnTo>
                  <a:lnTo>
                    <a:pt x="788027" y="491789"/>
                  </a:lnTo>
                  <a:lnTo>
                    <a:pt x="795889" y="446711"/>
                  </a:lnTo>
                  <a:lnTo>
                    <a:pt x="798576" y="400050"/>
                  </a:lnTo>
                  <a:lnTo>
                    <a:pt x="795889" y="353388"/>
                  </a:lnTo>
                  <a:lnTo>
                    <a:pt x="788027" y="308310"/>
                  </a:lnTo>
                  <a:lnTo>
                    <a:pt x="775292" y="265114"/>
                  </a:lnTo>
                  <a:lnTo>
                    <a:pt x="757983" y="224101"/>
                  </a:lnTo>
                  <a:lnTo>
                    <a:pt x="736399" y="185570"/>
                  </a:lnTo>
                  <a:lnTo>
                    <a:pt x="710841" y="149822"/>
                  </a:lnTo>
                  <a:lnTo>
                    <a:pt x="681608" y="117157"/>
                  </a:lnTo>
                  <a:lnTo>
                    <a:pt x="649001" y="87874"/>
                  </a:lnTo>
                  <a:lnTo>
                    <a:pt x="613320" y="62273"/>
                  </a:lnTo>
                  <a:lnTo>
                    <a:pt x="574863" y="40654"/>
                  </a:lnTo>
                  <a:lnTo>
                    <a:pt x="533932" y="23318"/>
                  </a:lnTo>
                  <a:lnTo>
                    <a:pt x="490825" y="10563"/>
                  </a:lnTo>
                  <a:lnTo>
                    <a:pt x="445844" y="2690"/>
                  </a:lnTo>
                  <a:lnTo>
                    <a:pt x="399288" y="0"/>
                  </a:lnTo>
                  <a:close/>
                </a:path>
              </a:pathLst>
            </a:custGeom>
            <a:solidFill>
              <a:srgbClr val="00ABAA"/>
            </a:solidFill>
          </p:spPr>
          <p:txBody>
            <a:bodyPr wrap="square" lIns="0" tIns="0" rIns="0" bIns="0" rtlCol="0"/>
            <a:lstStyle/>
            <a:p>
              <a:endParaRPr sz="100"/>
            </a:p>
          </p:txBody>
        </p:sp>
        <p:sp>
          <p:nvSpPr>
            <p:cNvPr id="16" name="object 16"/>
            <p:cNvSpPr/>
            <p:nvPr/>
          </p:nvSpPr>
          <p:spPr>
            <a:xfrm>
              <a:off x="4618481" y="3387089"/>
              <a:ext cx="659765" cy="76200"/>
            </a:xfrm>
            <a:custGeom>
              <a:avLst/>
              <a:gdLst/>
              <a:ahLst/>
              <a:cxnLst/>
              <a:rect l="l" t="t" r="r" b="b"/>
              <a:pathLst>
                <a:path w="659764" h="76200">
                  <a:moveTo>
                    <a:pt x="608456" y="38100"/>
                  </a:moveTo>
                  <a:lnTo>
                    <a:pt x="583056" y="76200"/>
                  </a:lnTo>
                  <a:lnTo>
                    <a:pt x="640206" y="47625"/>
                  </a:lnTo>
                  <a:lnTo>
                    <a:pt x="608456" y="47625"/>
                  </a:lnTo>
                  <a:lnTo>
                    <a:pt x="608456" y="38100"/>
                  </a:lnTo>
                  <a:close/>
                </a:path>
                <a:path w="659764" h="76200">
                  <a:moveTo>
                    <a:pt x="602106" y="28575"/>
                  </a:moveTo>
                  <a:lnTo>
                    <a:pt x="0" y="28575"/>
                  </a:lnTo>
                  <a:lnTo>
                    <a:pt x="0" y="47625"/>
                  </a:lnTo>
                  <a:lnTo>
                    <a:pt x="602106" y="47625"/>
                  </a:lnTo>
                  <a:lnTo>
                    <a:pt x="608456" y="38100"/>
                  </a:lnTo>
                  <a:lnTo>
                    <a:pt x="602106" y="28575"/>
                  </a:lnTo>
                  <a:close/>
                </a:path>
                <a:path w="659764" h="76200">
                  <a:moveTo>
                    <a:pt x="640206" y="28575"/>
                  </a:moveTo>
                  <a:lnTo>
                    <a:pt x="608456" y="28575"/>
                  </a:lnTo>
                  <a:lnTo>
                    <a:pt x="608456" y="47625"/>
                  </a:lnTo>
                  <a:lnTo>
                    <a:pt x="640206" y="47625"/>
                  </a:lnTo>
                  <a:lnTo>
                    <a:pt x="659256" y="38100"/>
                  </a:lnTo>
                  <a:lnTo>
                    <a:pt x="640206" y="28575"/>
                  </a:lnTo>
                  <a:close/>
                </a:path>
                <a:path w="659764" h="76200">
                  <a:moveTo>
                    <a:pt x="583056" y="0"/>
                  </a:moveTo>
                  <a:lnTo>
                    <a:pt x="608456" y="38100"/>
                  </a:lnTo>
                  <a:lnTo>
                    <a:pt x="608456" y="28575"/>
                  </a:lnTo>
                  <a:lnTo>
                    <a:pt x="640206" y="28575"/>
                  </a:lnTo>
                  <a:lnTo>
                    <a:pt x="5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0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0015" y="304970"/>
            <a:ext cx="5932359" cy="1457325"/>
          </a:xfrm>
          <a:prstGeom prst="rect">
            <a:avLst/>
          </a:prstGeom>
        </p:spPr>
        <p:txBody>
          <a:bodyPr vert="horz" wrap="square" lIns="0" tIns="76856" rIns="0" bIns="0" rtlCol="0">
            <a:spAutoFit/>
          </a:bodyPr>
          <a:lstStyle/>
          <a:p>
            <a:pPr marL="12700" marR="224155">
              <a:lnSpc>
                <a:spcPts val="2690"/>
              </a:lnSpc>
              <a:spcBef>
                <a:spcPts val="745"/>
              </a:spcBef>
            </a:pPr>
            <a:r>
              <a:rPr sz="2275" dirty="0">
                <a:latin typeface="Arial" panose="020B0604020202020204"/>
                <a:cs typeface="Arial" panose="020B0604020202020204"/>
              </a:rPr>
              <a:t>Груп</a:t>
            </a:r>
            <a:r>
              <a:rPr lang="ru-RU" sz="2275" dirty="0">
                <a:latin typeface="Arial" panose="020B0604020202020204"/>
                <a:cs typeface="Arial" panose="020B0604020202020204"/>
              </a:rPr>
              <a:t>п</a:t>
            </a:r>
            <a:r>
              <a:rPr sz="2275" dirty="0">
                <a:latin typeface="Arial" panose="020B0604020202020204"/>
                <a:cs typeface="Arial" panose="020B0604020202020204"/>
              </a:rPr>
              <a:t>а</a:t>
            </a:r>
            <a:r>
              <a:rPr sz="2275" spc="-114" dirty="0">
                <a:latin typeface="Arial" panose="020B0604020202020204"/>
                <a:cs typeface="Arial" panose="020B0604020202020204"/>
              </a:rPr>
              <a:t> </a:t>
            </a:r>
            <a:r>
              <a:rPr sz="2275" dirty="0">
                <a:latin typeface="Arial" panose="020B0604020202020204"/>
                <a:cs typeface="Arial" panose="020B0604020202020204"/>
              </a:rPr>
              <a:t>компаний</a:t>
            </a:r>
            <a:r>
              <a:rPr sz="2275" spc="-120" dirty="0">
                <a:latin typeface="Arial" panose="020B0604020202020204"/>
                <a:cs typeface="Arial" panose="020B0604020202020204"/>
              </a:rPr>
              <a:t> </a:t>
            </a:r>
            <a:r>
              <a:rPr sz="2275" dirty="0">
                <a:latin typeface="Arial" panose="020B0604020202020204"/>
                <a:cs typeface="Arial" panose="020B0604020202020204"/>
              </a:rPr>
              <a:t>"ОПТИ"</a:t>
            </a:r>
            <a:r>
              <a:rPr sz="2275" spc="-114" dirty="0">
                <a:latin typeface="Arial" panose="020B0604020202020204"/>
                <a:cs typeface="Arial" panose="020B0604020202020204"/>
              </a:rPr>
              <a:t> </a:t>
            </a:r>
            <a:r>
              <a:rPr sz="2275" dirty="0">
                <a:latin typeface="Arial" panose="020B0604020202020204"/>
                <a:cs typeface="Arial" panose="020B0604020202020204"/>
              </a:rPr>
              <a:t>предлагает</a:t>
            </a:r>
            <a:r>
              <a:rPr sz="2275" spc="-114" dirty="0">
                <a:latin typeface="Arial" panose="020B0604020202020204"/>
                <a:cs typeface="Arial" panose="020B0604020202020204"/>
              </a:rPr>
              <a:t> </a:t>
            </a:r>
            <a:r>
              <a:rPr sz="2275" spc="-50" dirty="0">
                <a:latin typeface="Arial" panose="020B0604020202020204"/>
                <a:cs typeface="Arial" panose="020B0604020202020204"/>
              </a:rPr>
              <a:t>к </a:t>
            </a:r>
            <a:r>
              <a:rPr sz="2275" dirty="0">
                <a:latin typeface="Arial" panose="020B0604020202020204"/>
                <a:cs typeface="Arial" panose="020B0604020202020204"/>
              </a:rPr>
              <a:t>реализации</a:t>
            </a:r>
            <a:r>
              <a:rPr sz="2275" spc="-135" dirty="0">
                <a:latin typeface="Arial" panose="020B0604020202020204"/>
                <a:cs typeface="Arial" panose="020B0604020202020204"/>
              </a:rPr>
              <a:t> </a:t>
            </a:r>
            <a:r>
              <a:rPr sz="2275" spc="-10" dirty="0">
                <a:latin typeface="Arial" panose="020B0604020202020204"/>
                <a:cs typeface="Arial" panose="020B0604020202020204"/>
              </a:rPr>
              <a:t>инв</a:t>
            </a:r>
            <a:r>
              <a:rPr lang="ru-RU" sz="2275" spc="-10" dirty="0">
                <a:latin typeface="Arial" panose="020B0604020202020204"/>
                <a:cs typeface="Arial" panose="020B0604020202020204"/>
              </a:rPr>
              <a:t>е</a:t>
            </a:r>
            <a:r>
              <a:rPr sz="2275" spc="-10" dirty="0">
                <a:latin typeface="Arial" panose="020B0604020202020204"/>
                <a:cs typeface="Arial" panose="020B0604020202020204"/>
              </a:rPr>
              <a:t>стиционный</a:t>
            </a:r>
            <a:r>
              <a:rPr sz="2275" spc="-135" dirty="0">
                <a:latin typeface="Arial" panose="020B0604020202020204"/>
                <a:cs typeface="Arial" panose="020B0604020202020204"/>
              </a:rPr>
              <a:t> </a:t>
            </a:r>
            <a:r>
              <a:rPr sz="2275" spc="-10" dirty="0">
                <a:latin typeface="Arial" panose="020B0604020202020204"/>
                <a:cs typeface="Arial" panose="020B0604020202020204"/>
              </a:rPr>
              <a:t>проект</a:t>
            </a:r>
            <a:endParaRPr sz="2275">
              <a:latin typeface="Arial" panose="020B0604020202020204"/>
              <a:cs typeface="Arial" panose="020B0604020202020204"/>
            </a:endParaRPr>
          </a:p>
          <a:p>
            <a:pPr marL="12700" marR="5080">
              <a:lnSpc>
                <a:spcPts val="2690"/>
              </a:lnSpc>
              <a:spcBef>
                <a:spcPts val="5"/>
              </a:spcBef>
            </a:pPr>
            <a:r>
              <a:rPr sz="2275" spc="-10" dirty="0">
                <a:latin typeface="Arial" panose="020B0604020202020204"/>
                <a:cs typeface="Arial" panose="020B0604020202020204"/>
              </a:rPr>
              <a:t>«Строительство</a:t>
            </a:r>
            <a:r>
              <a:rPr sz="2275" spc="-90" dirty="0">
                <a:latin typeface="Arial" panose="020B0604020202020204"/>
                <a:cs typeface="Arial" panose="020B0604020202020204"/>
              </a:rPr>
              <a:t> </a:t>
            </a:r>
            <a:r>
              <a:rPr sz="2275" spc="-10" dirty="0">
                <a:latin typeface="Arial" panose="020B0604020202020204"/>
                <a:cs typeface="Arial" panose="020B0604020202020204"/>
              </a:rPr>
              <a:t>многофункционального медицинского</a:t>
            </a:r>
            <a:r>
              <a:rPr sz="2275" spc="-80" dirty="0">
                <a:latin typeface="Arial" panose="020B0604020202020204"/>
                <a:cs typeface="Arial" panose="020B0604020202020204"/>
              </a:rPr>
              <a:t> </a:t>
            </a:r>
            <a:r>
              <a:rPr sz="2275" spc="-10" dirty="0">
                <a:latin typeface="Arial" panose="020B0604020202020204"/>
                <a:cs typeface="Arial" panose="020B0604020202020204"/>
              </a:rPr>
              <a:t>центра»</a:t>
            </a:r>
            <a:endParaRPr sz="2275"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417310"/>
            <a:ext cx="1367155" cy="440690"/>
          </a:xfrm>
          <a:custGeom>
            <a:avLst/>
            <a:gdLst/>
            <a:ahLst/>
            <a:cxnLst/>
            <a:rect l="l" t="t" r="r" b="b"/>
            <a:pathLst>
              <a:path w="1430020" h="405765">
                <a:moveTo>
                  <a:pt x="1429512" y="0"/>
                </a:moveTo>
                <a:lnTo>
                  <a:pt x="0" y="0"/>
                </a:lnTo>
                <a:lnTo>
                  <a:pt x="0" y="405384"/>
                </a:lnTo>
                <a:lnTo>
                  <a:pt x="1429512" y="405384"/>
                </a:lnTo>
                <a:lnTo>
                  <a:pt x="1429512" y="0"/>
                </a:lnTo>
                <a:close/>
              </a:path>
            </a:pathLst>
          </a:custGeom>
          <a:solidFill>
            <a:srgbClr val="01ABAA"/>
          </a:solidFill>
        </p:spPr>
        <p:txBody>
          <a:bodyPr wrap="square" lIns="0" tIns="0" rIns="0" bIns="0" rtlCol="0"/>
          <a:lstStyle/>
          <a:p>
            <a:endParaRPr sz="100"/>
          </a:p>
        </p:txBody>
      </p:sp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303808" y="2258868"/>
            <a:ext cx="5895051" cy="354242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92195" y="5105249"/>
            <a:ext cx="1011508" cy="1774395"/>
          </a:xfrm>
          <a:custGeom>
            <a:avLst/>
            <a:gdLst/>
            <a:ahLst/>
            <a:cxnLst/>
            <a:rect l="l" t="t" r="r" b="b"/>
            <a:pathLst>
              <a:path w="1245234" h="2184400">
                <a:moveTo>
                  <a:pt x="1245107" y="0"/>
                </a:moveTo>
                <a:lnTo>
                  <a:pt x="0" y="0"/>
                </a:lnTo>
                <a:lnTo>
                  <a:pt x="0" y="2183890"/>
                </a:lnTo>
                <a:lnTo>
                  <a:pt x="1245107" y="2183890"/>
                </a:lnTo>
                <a:lnTo>
                  <a:pt x="1245107" y="0"/>
                </a:lnTo>
                <a:close/>
              </a:path>
            </a:pathLst>
          </a:custGeom>
          <a:solidFill>
            <a:srgbClr val="00ABAA"/>
          </a:solidFill>
        </p:spPr>
        <p:txBody>
          <a:bodyPr wrap="square" lIns="0" tIns="0" rIns="0" bIns="0" rtlCol="0"/>
          <a:lstStyle/>
          <a:p>
            <a:endParaRPr sz="100"/>
          </a:p>
        </p:txBody>
      </p:sp>
      <p:grpSp>
        <p:nvGrpSpPr>
          <p:cNvPr id="3" name="object 3"/>
          <p:cNvGrpSpPr/>
          <p:nvPr/>
        </p:nvGrpSpPr>
        <p:grpSpPr>
          <a:xfrm>
            <a:off x="15875" y="-46990"/>
            <a:ext cx="5592287" cy="6908800"/>
            <a:chOff x="0" y="-14528"/>
            <a:chExt cx="4532177" cy="6872528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09529" y="-14528"/>
              <a:ext cx="4422648" cy="6857997"/>
            </a:xfrm>
            <a:prstGeom prst="rect">
              <a:avLst/>
            </a:prstGeom>
            <a:gradFill flip="none">
              <a:gsLst>
                <a:gs pos="100000">
                  <a:schemeClr val="bg1"/>
                </a:gs>
                <a:gs pos="0">
                  <a:schemeClr val="bg1">
                    <a:lumMod val="0"/>
                    <a:lumOff val="100000"/>
                    <a:alpha val="0"/>
                  </a:schemeClr>
                </a:gs>
              </a:gsLst>
              <a:lin ang="10800000" scaled="0"/>
            </a:gradFill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1026677" cy="6858000"/>
            </a:xfrm>
            <a:custGeom>
              <a:avLst/>
              <a:gdLst/>
              <a:ahLst/>
              <a:cxnLst/>
              <a:rect l="l" t="t" r="r" b="b"/>
              <a:pathLst>
                <a:path w="1638300" h="6858000">
                  <a:moveTo>
                    <a:pt x="16383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638300" y="6858000"/>
                  </a:lnTo>
                  <a:lnTo>
                    <a:pt x="1638300" y="0"/>
                  </a:lnTo>
                  <a:close/>
                </a:path>
              </a:pathLst>
            </a:custGeom>
            <a:solidFill>
              <a:srgbClr val="00ABAA"/>
            </a:solidFill>
          </p:spPr>
          <p:txBody>
            <a:bodyPr wrap="square" lIns="0" tIns="0" rIns="0" bIns="0" rtlCol="0"/>
            <a:lstStyle/>
            <a:p>
              <a:endParaRPr sz="100"/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3046730" y="-17145"/>
            <a:ext cx="2669540" cy="6878955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0"/>
                  <a:lumOff val="100000"/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grpSp>
        <p:nvGrpSpPr>
          <p:cNvPr id="7" name="object 7"/>
          <p:cNvGrpSpPr/>
          <p:nvPr/>
        </p:nvGrpSpPr>
        <p:grpSpPr>
          <a:xfrm>
            <a:off x="3350895" y="2072005"/>
            <a:ext cx="6266815" cy="4037330"/>
            <a:chOff x="4884420" y="1758695"/>
            <a:chExt cx="6955535" cy="4561332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84420" y="1758695"/>
              <a:ext cx="6955535" cy="456133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017008" y="1868423"/>
              <a:ext cx="6695440" cy="4346575"/>
            </a:xfrm>
            <a:custGeom>
              <a:avLst/>
              <a:gdLst/>
              <a:ahLst/>
              <a:cxnLst/>
              <a:rect l="l" t="t" r="r" b="b"/>
              <a:pathLst>
                <a:path w="6695440" h="4346575">
                  <a:moveTo>
                    <a:pt x="6521704" y="0"/>
                  </a:moveTo>
                  <a:lnTo>
                    <a:pt x="173100" y="0"/>
                  </a:lnTo>
                  <a:lnTo>
                    <a:pt x="127073" y="6181"/>
                  </a:lnTo>
                  <a:lnTo>
                    <a:pt x="85720" y="23631"/>
                  </a:lnTo>
                  <a:lnTo>
                    <a:pt x="50688" y="50704"/>
                  </a:lnTo>
                  <a:lnTo>
                    <a:pt x="23626" y="85757"/>
                  </a:lnTo>
                  <a:lnTo>
                    <a:pt x="6181" y="127146"/>
                  </a:lnTo>
                  <a:lnTo>
                    <a:pt x="0" y="173227"/>
                  </a:lnTo>
                  <a:lnTo>
                    <a:pt x="0" y="4173283"/>
                  </a:lnTo>
                  <a:lnTo>
                    <a:pt x="6181" y="4219315"/>
                  </a:lnTo>
                  <a:lnTo>
                    <a:pt x="23626" y="4260680"/>
                  </a:lnTo>
                  <a:lnTo>
                    <a:pt x="50688" y="4295727"/>
                  </a:lnTo>
                  <a:lnTo>
                    <a:pt x="85720" y="4322804"/>
                  </a:lnTo>
                  <a:lnTo>
                    <a:pt x="127073" y="4340262"/>
                  </a:lnTo>
                  <a:lnTo>
                    <a:pt x="173100" y="4346448"/>
                  </a:lnTo>
                  <a:lnTo>
                    <a:pt x="6521704" y="4346448"/>
                  </a:lnTo>
                  <a:lnTo>
                    <a:pt x="6567785" y="4340262"/>
                  </a:lnTo>
                  <a:lnTo>
                    <a:pt x="6609174" y="4322804"/>
                  </a:lnTo>
                  <a:lnTo>
                    <a:pt x="6644227" y="4295727"/>
                  </a:lnTo>
                  <a:lnTo>
                    <a:pt x="6671300" y="4260680"/>
                  </a:lnTo>
                  <a:lnTo>
                    <a:pt x="6688750" y="4219315"/>
                  </a:lnTo>
                  <a:lnTo>
                    <a:pt x="6694932" y="4173283"/>
                  </a:lnTo>
                  <a:lnTo>
                    <a:pt x="6694932" y="173227"/>
                  </a:lnTo>
                  <a:lnTo>
                    <a:pt x="6688750" y="127146"/>
                  </a:lnTo>
                  <a:lnTo>
                    <a:pt x="6671300" y="85757"/>
                  </a:lnTo>
                  <a:lnTo>
                    <a:pt x="6644227" y="50704"/>
                  </a:lnTo>
                  <a:lnTo>
                    <a:pt x="6609174" y="23631"/>
                  </a:lnTo>
                  <a:lnTo>
                    <a:pt x="6567785" y="6181"/>
                  </a:lnTo>
                  <a:lnTo>
                    <a:pt x="6521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0"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43728" y="2161032"/>
              <a:ext cx="591312" cy="58978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43728" y="2962655"/>
              <a:ext cx="591312" cy="59131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43728" y="3765803"/>
              <a:ext cx="591312" cy="58978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43728" y="5369052"/>
              <a:ext cx="591312" cy="591312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4683760" y="2590800"/>
            <a:ext cx="3859530" cy="3274695"/>
          </a:xfrm>
          <a:prstGeom prst="rect">
            <a:avLst/>
          </a:prstGeom>
        </p:spPr>
        <p:txBody>
          <a:bodyPr vert="horz" wrap="square" lIns="0" tIns="9800" rIns="0" bIns="0" rtlCol="0">
            <a:normAutofit/>
          </a:bodyPr>
          <a:lstStyle/>
          <a:p>
            <a:pPr marL="12700">
              <a:lnSpc>
                <a:spcPct val="130000"/>
              </a:lnSpc>
              <a:spcBef>
                <a:spcPts val="95"/>
              </a:spcBef>
            </a:pPr>
            <a:r>
              <a:rPr sz="1300" b="1" spc="-114" dirty="0">
                <a:solidFill>
                  <a:srgbClr val="124D5A"/>
                </a:solidFill>
                <a:latin typeface="Tahoma" panose="020B0604030504040204"/>
                <a:cs typeface="Tahoma" panose="020B0604030504040204"/>
              </a:rPr>
              <a:t>Собственную</a:t>
            </a:r>
            <a:r>
              <a:rPr sz="1300" b="1" spc="50" dirty="0">
                <a:solidFill>
                  <a:srgbClr val="124D5A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b="1" spc="-10" dirty="0">
                <a:solidFill>
                  <a:srgbClr val="124D5A"/>
                </a:solidFill>
                <a:latin typeface="Tahoma" panose="020B0604030504040204"/>
                <a:cs typeface="Tahoma" panose="020B0604030504040204"/>
              </a:rPr>
              <a:t>котельную</a:t>
            </a:r>
            <a:endParaRPr sz="1300" b="1" spc="-10" dirty="0">
              <a:solidFill>
                <a:srgbClr val="124D5A"/>
              </a:solidFill>
              <a:latin typeface="Tahoma" panose="020B0604030504040204"/>
              <a:cs typeface="Tahoma" panose="020B0604030504040204"/>
            </a:endParaRPr>
          </a:p>
          <a:p>
            <a:pPr marL="12700">
              <a:lnSpc>
                <a:spcPct val="130000"/>
              </a:lnSpc>
              <a:spcBef>
                <a:spcPts val="95"/>
              </a:spcBef>
            </a:pPr>
            <a:endParaRPr sz="1300" b="1" spc="-10" dirty="0">
              <a:solidFill>
                <a:srgbClr val="124D5A"/>
              </a:solidFill>
              <a:latin typeface="Tahoma" panose="020B0604030504040204"/>
              <a:cs typeface="Tahoma" panose="020B0604030504040204"/>
            </a:endParaRPr>
          </a:p>
          <a:p>
            <a:pPr marL="12700" marR="1060450">
              <a:lnSpc>
                <a:spcPct val="130000"/>
              </a:lnSpc>
              <a:spcBef>
                <a:spcPts val="870"/>
              </a:spcBef>
            </a:pPr>
            <a:r>
              <a:rPr sz="1300" b="1" spc="-110" dirty="0">
                <a:solidFill>
                  <a:srgbClr val="124D5A"/>
                </a:solidFill>
                <a:latin typeface="Tahoma" panose="020B0604030504040204"/>
                <a:cs typeface="Tahoma" panose="020B0604030504040204"/>
              </a:rPr>
              <a:t>Электрическую</a:t>
            </a:r>
            <a:r>
              <a:rPr lang="en-US" altLang="en-US" sz="1300" b="1" spc="-110" dirty="0">
                <a:solidFill>
                  <a:srgbClr val="124D5A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b="1" spc="-110" dirty="0">
                <a:solidFill>
                  <a:srgbClr val="124D5A"/>
                </a:solidFill>
                <a:latin typeface="Tahoma" panose="020B0604030504040204"/>
                <a:cs typeface="Tahoma" panose="020B0604030504040204"/>
              </a:rPr>
              <a:t>подстанцию </a:t>
            </a:r>
            <a:endParaRPr sz="1300" b="1" spc="-110" dirty="0">
              <a:solidFill>
                <a:srgbClr val="124D5A"/>
              </a:solidFill>
              <a:latin typeface="Tahoma" panose="020B0604030504040204"/>
              <a:cs typeface="Tahoma" panose="020B0604030504040204"/>
            </a:endParaRPr>
          </a:p>
          <a:p>
            <a:pPr marL="12700" marR="1060450">
              <a:lnSpc>
                <a:spcPct val="130000"/>
              </a:lnSpc>
              <a:spcBef>
                <a:spcPts val="870"/>
              </a:spcBef>
            </a:pPr>
            <a:endParaRPr sz="1300" b="1" spc="-110" dirty="0">
              <a:solidFill>
                <a:srgbClr val="124D5A"/>
              </a:solidFill>
              <a:latin typeface="Tahoma" panose="020B0604030504040204"/>
              <a:cs typeface="Tahoma" panose="020B0604030504040204"/>
            </a:endParaRPr>
          </a:p>
          <a:p>
            <a:pPr marL="12700" marR="1060450">
              <a:lnSpc>
                <a:spcPct val="130000"/>
              </a:lnSpc>
              <a:spcBef>
                <a:spcPts val="870"/>
              </a:spcBef>
            </a:pPr>
            <a:r>
              <a:rPr sz="1300" b="1" spc="-125" dirty="0">
                <a:solidFill>
                  <a:srgbClr val="124D5A"/>
                </a:solidFill>
                <a:latin typeface="Tahoma" panose="020B0604030504040204"/>
                <a:cs typeface="Tahoma" panose="020B0604030504040204"/>
              </a:rPr>
              <a:t>Земельный</a:t>
            </a:r>
            <a:r>
              <a:rPr sz="1300" b="1" spc="-35" dirty="0">
                <a:solidFill>
                  <a:srgbClr val="124D5A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b="1" spc="-10" dirty="0">
                <a:solidFill>
                  <a:srgbClr val="124D5A"/>
                </a:solidFill>
                <a:latin typeface="Tahoma" panose="020B0604030504040204"/>
                <a:cs typeface="Tahoma" panose="020B0604030504040204"/>
              </a:rPr>
              <a:t>участок</a:t>
            </a:r>
            <a:r>
              <a:rPr lang="en-US" altLang="en-US" sz="1300" b="1" spc="-10" dirty="0">
                <a:solidFill>
                  <a:srgbClr val="124D5A"/>
                </a:solidFill>
                <a:latin typeface="Tahoma" panose="020B0604030504040204"/>
                <a:cs typeface="Tahoma" panose="020B0604030504040204"/>
              </a:rPr>
              <a:t> </a:t>
            </a:r>
            <a:endParaRPr lang="en-US" altLang="en-US" sz="1300" b="1" spc="-10" dirty="0">
              <a:solidFill>
                <a:srgbClr val="124D5A"/>
              </a:solidFill>
              <a:latin typeface="Tahoma" panose="020B0604030504040204"/>
              <a:cs typeface="Tahoma" panose="020B0604030504040204"/>
            </a:endParaRPr>
          </a:p>
          <a:p>
            <a:pPr marL="12700" marR="1060450">
              <a:lnSpc>
                <a:spcPct val="130000"/>
              </a:lnSpc>
              <a:spcBef>
                <a:spcPts val="870"/>
              </a:spcBef>
            </a:pPr>
            <a:endParaRPr sz="1300">
              <a:latin typeface="Tahoma" panose="020B0604030504040204"/>
              <a:cs typeface="Tahoma" panose="020B0604030504040204"/>
            </a:endParaRPr>
          </a:p>
          <a:p>
            <a:pPr marL="12700" algn="l">
              <a:lnSpc>
                <a:spcPct val="130000"/>
              </a:lnSpc>
            </a:pPr>
            <a:r>
              <a:rPr sz="1300" b="1" spc="-130" dirty="0">
                <a:solidFill>
                  <a:srgbClr val="124D5A"/>
                </a:solidFill>
                <a:latin typeface="Tahoma" panose="020B0604030504040204"/>
                <a:cs typeface="Tahoma" panose="020B0604030504040204"/>
              </a:rPr>
              <a:t>Поставленный</a:t>
            </a:r>
            <a:r>
              <a:rPr sz="1300" b="1" spc="30" dirty="0">
                <a:solidFill>
                  <a:srgbClr val="124D5A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b="1" spc="-160" dirty="0">
                <a:solidFill>
                  <a:srgbClr val="124D5A"/>
                </a:solidFill>
                <a:latin typeface="Tahoma" panose="020B0604030504040204"/>
                <a:cs typeface="Tahoma" panose="020B0604030504040204"/>
              </a:rPr>
              <a:t>на</a:t>
            </a:r>
            <a:r>
              <a:rPr sz="1300" b="1" spc="-10" dirty="0">
                <a:solidFill>
                  <a:srgbClr val="124D5A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b="1" spc="-120" dirty="0">
                <a:solidFill>
                  <a:srgbClr val="124D5A"/>
                </a:solidFill>
                <a:latin typeface="Tahoma" panose="020B0604030504040204"/>
                <a:cs typeface="Tahoma" panose="020B0604030504040204"/>
              </a:rPr>
              <a:t>кадастровый</a:t>
            </a:r>
            <a:r>
              <a:rPr sz="1300" b="1" spc="-15" dirty="0">
                <a:solidFill>
                  <a:srgbClr val="124D5A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b="1" spc="-20" dirty="0">
                <a:solidFill>
                  <a:srgbClr val="124D5A"/>
                </a:solidFill>
                <a:latin typeface="Tahoma" panose="020B0604030504040204"/>
                <a:cs typeface="Tahoma" panose="020B0604030504040204"/>
              </a:rPr>
              <a:t>учёт</a:t>
            </a:r>
            <a:endParaRPr sz="1300" b="1">
              <a:latin typeface="Tahoma" panose="020B0604030504040204"/>
              <a:cs typeface="Tahoma" panose="020B0604030504040204"/>
            </a:endParaRPr>
          </a:p>
          <a:p>
            <a:pPr marL="12700" algn="l">
              <a:lnSpc>
                <a:spcPct val="130000"/>
              </a:lnSpc>
            </a:pPr>
            <a:r>
              <a:rPr sz="1300" b="1" spc="-95" dirty="0">
                <a:solidFill>
                  <a:srgbClr val="124D5A"/>
                </a:solidFill>
                <a:latin typeface="Tahoma" panose="020B0604030504040204"/>
                <a:cs typeface="Tahoma" panose="020B0604030504040204"/>
              </a:rPr>
              <a:t>объект</a:t>
            </a:r>
            <a:r>
              <a:rPr sz="1300" b="1" spc="-15" dirty="0">
                <a:solidFill>
                  <a:srgbClr val="124D5A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b="1" spc="-135" dirty="0">
                <a:solidFill>
                  <a:srgbClr val="124D5A"/>
                </a:solidFill>
                <a:latin typeface="Tahoma" panose="020B0604030504040204"/>
                <a:cs typeface="Tahoma" panose="020B0604030504040204"/>
              </a:rPr>
              <a:t>незавершенного</a:t>
            </a:r>
            <a:r>
              <a:rPr sz="1300" b="1" spc="40" dirty="0">
                <a:solidFill>
                  <a:srgbClr val="124D5A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b="1" spc="-60" dirty="0">
                <a:solidFill>
                  <a:srgbClr val="124D5A"/>
                </a:solidFill>
                <a:latin typeface="Tahoma" panose="020B0604030504040204"/>
                <a:cs typeface="Tahoma" panose="020B0604030504040204"/>
              </a:rPr>
              <a:t>строительства</a:t>
            </a:r>
            <a:endParaRPr sz="1300" b="1" spc="-60" dirty="0">
              <a:solidFill>
                <a:srgbClr val="124D5A"/>
              </a:solidFill>
              <a:latin typeface="Tahoma" panose="020B0604030504040204"/>
              <a:cs typeface="Tahoma" panose="020B0604030504040204"/>
            </a:endParaRPr>
          </a:p>
          <a:p>
            <a:pPr marL="12700">
              <a:lnSpc>
                <a:spcPct val="130000"/>
              </a:lnSpc>
            </a:pPr>
            <a:endParaRPr sz="1300">
              <a:latin typeface="Tahoma" panose="020B0604030504040204"/>
              <a:cs typeface="Tahoma" panose="020B0604030504040204"/>
            </a:endParaRPr>
          </a:p>
          <a:p>
            <a:pPr marL="12700">
              <a:lnSpc>
                <a:spcPct val="130000"/>
              </a:lnSpc>
              <a:spcBef>
                <a:spcPts val="5"/>
              </a:spcBef>
            </a:pPr>
            <a:r>
              <a:rPr sz="1300" b="1" spc="-90" dirty="0">
                <a:solidFill>
                  <a:srgbClr val="124D5A"/>
                </a:solidFill>
                <a:latin typeface="Tahoma" panose="020B0604030504040204"/>
                <a:cs typeface="Tahoma" panose="020B0604030504040204"/>
              </a:rPr>
              <a:t>Проект</a:t>
            </a:r>
            <a:r>
              <a:rPr sz="1300" b="1" spc="-20" dirty="0">
                <a:solidFill>
                  <a:srgbClr val="124D5A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b="1" spc="-110" dirty="0">
                <a:solidFill>
                  <a:srgbClr val="124D5A"/>
                </a:solidFill>
                <a:latin typeface="Tahoma" panose="020B0604030504040204"/>
                <a:cs typeface="Tahoma" panose="020B0604030504040204"/>
              </a:rPr>
              <a:t>центра,</a:t>
            </a:r>
            <a:r>
              <a:rPr sz="1300" b="1" spc="-20" dirty="0">
                <a:solidFill>
                  <a:srgbClr val="124D5A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b="1" spc="-125" dirty="0">
                <a:solidFill>
                  <a:srgbClr val="124D5A"/>
                </a:solidFill>
                <a:latin typeface="Tahoma" panose="020B0604030504040204"/>
                <a:cs typeface="Tahoma" panose="020B0604030504040204"/>
              </a:rPr>
              <a:t>прошедший</a:t>
            </a:r>
            <a:r>
              <a:rPr sz="1300" b="1" spc="-15" dirty="0">
                <a:solidFill>
                  <a:srgbClr val="124D5A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b="1" spc="-90" dirty="0">
                <a:solidFill>
                  <a:srgbClr val="124D5A"/>
                </a:solidFill>
                <a:latin typeface="Tahoma" panose="020B0604030504040204"/>
                <a:cs typeface="Tahoma" panose="020B0604030504040204"/>
              </a:rPr>
              <a:t>экспертизу</a:t>
            </a:r>
            <a:endParaRPr sz="1300">
              <a:latin typeface="Tahoma" panose="020B0604030504040204"/>
              <a:cs typeface="Tahoma" panose="020B0604030504040204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854903" y="-278"/>
            <a:ext cx="6048800" cy="5052790"/>
            <a:chOff x="4745646" y="-792672"/>
            <a:chExt cx="7446481" cy="6220326"/>
          </a:xfrm>
        </p:grpSpPr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45646" y="4836342"/>
              <a:ext cx="591312" cy="591312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0946892" y="-792672"/>
              <a:ext cx="1245235" cy="441959"/>
            </a:xfrm>
            <a:custGeom>
              <a:avLst/>
              <a:gdLst/>
              <a:ahLst/>
              <a:cxnLst/>
              <a:rect l="l" t="t" r="r" b="b"/>
              <a:pathLst>
                <a:path w="1245234" h="441959">
                  <a:moveTo>
                    <a:pt x="1245107" y="0"/>
                  </a:moveTo>
                  <a:lnTo>
                    <a:pt x="0" y="0"/>
                  </a:lnTo>
                  <a:lnTo>
                    <a:pt x="0" y="441960"/>
                  </a:lnTo>
                  <a:lnTo>
                    <a:pt x="1245107" y="441960"/>
                  </a:lnTo>
                  <a:lnTo>
                    <a:pt x="1245107" y="0"/>
                  </a:lnTo>
                  <a:close/>
                </a:path>
              </a:pathLst>
            </a:custGeom>
            <a:solidFill>
              <a:srgbClr val="00ABAA"/>
            </a:solidFill>
          </p:spPr>
          <p:txBody>
            <a:bodyPr wrap="square" lIns="0" tIns="0" rIns="0" bIns="0" rtlCol="0"/>
            <a:lstStyle/>
            <a:p>
              <a:endParaRPr sz="100"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503930" y="457200"/>
            <a:ext cx="5387975" cy="928370"/>
          </a:xfrm>
          <a:prstGeom prst="rect">
            <a:avLst/>
          </a:prstGeom>
        </p:spPr>
        <p:txBody>
          <a:bodyPr vert="horz" wrap="square" lIns="0" tIns="90783" rIns="0" bIns="0" rtlCol="0">
            <a:spAutoFit/>
          </a:bodyPr>
          <a:lstStyle/>
          <a:p>
            <a:pPr marL="12700" marR="5080">
              <a:lnSpc>
                <a:spcPts val="3270"/>
              </a:lnSpc>
              <a:spcBef>
                <a:spcPts val="880"/>
              </a:spcBef>
            </a:pPr>
            <a:r>
              <a:rPr sz="2800" spc="-100" dirty="0"/>
              <a:t>По</a:t>
            </a:r>
            <a:r>
              <a:rPr sz="2800" spc="-195" dirty="0"/>
              <a:t> </a:t>
            </a:r>
            <a:r>
              <a:rPr sz="2800" spc="-200" dirty="0"/>
              <a:t>состоянию </a:t>
            </a:r>
            <a:r>
              <a:rPr sz="2800" spc="-280" dirty="0"/>
              <a:t>на</a:t>
            </a:r>
            <a:r>
              <a:rPr sz="2800" spc="-185" dirty="0"/>
              <a:t> </a:t>
            </a:r>
            <a:r>
              <a:rPr sz="2800" spc="-215" dirty="0"/>
              <a:t>01.04.2024</a:t>
            </a:r>
            <a:r>
              <a:rPr sz="2800" spc="-155" dirty="0"/>
              <a:t> </a:t>
            </a:r>
            <a:r>
              <a:rPr sz="2800" spc="-290" dirty="0"/>
              <a:t>г. </a:t>
            </a:r>
            <a:r>
              <a:rPr sz="2800" spc="130" dirty="0"/>
              <a:t>ООО</a:t>
            </a:r>
            <a:r>
              <a:rPr sz="2800" spc="-200" dirty="0"/>
              <a:t> </a:t>
            </a:r>
            <a:r>
              <a:rPr sz="2800" dirty="0"/>
              <a:t>ГК</a:t>
            </a:r>
            <a:r>
              <a:rPr sz="2800" spc="-195" dirty="0"/>
              <a:t> </a:t>
            </a:r>
            <a:r>
              <a:rPr sz="2800" spc="-75" dirty="0"/>
              <a:t>"ОПТ</a:t>
            </a:r>
            <a:r>
              <a:rPr sz="2800" spc="-75" dirty="0">
                <a:solidFill>
                  <a:srgbClr val="4E6C72"/>
                </a:solidFill>
              </a:rPr>
              <a:t>И</a:t>
            </a:r>
            <a:r>
              <a:rPr sz="2800" spc="-75" dirty="0"/>
              <a:t>"</a:t>
            </a:r>
            <a:r>
              <a:rPr sz="2800" spc="-180" dirty="0"/>
              <a:t> </a:t>
            </a:r>
            <a:r>
              <a:rPr sz="2800" spc="-10" dirty="0"/>
              <a:t>имеет:</a:t>
            </a:r>
            <a:endParaRPr sz="2800" spc="-1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" y="0"/>
            <a:ext cx="7684770" cy="6858635"/>
            <a:chOff x="4572" y="0"/>
            <a:chExt cx="8329040" cy="6858000"/>
          </a:xfrm>
        </p:grpSpPr>
        <p:sp>
          <p:nvSpPr>
            <p:cNvPr id="3" name="object 3"/>
            <p:cNvSpPr/>
            <p:nvPr/>
          </p:nvSpPr>
          <p:spPr>
            <a:xfrm>
              <a:off x="4572" y="0"/>
              <a:ext cx="5347970" cy="6858000"/>
            </a:xfrm>
            <a:custGeom>
              <a:avLst/>
              <a:gdLst/>
              <a:ahLst/>
              <a:cxnLst/>
              <a:rect l="l" t="t" r="r" b="b"/>
              <a:pathLst>
                <a:path w="5347970" h="6858000">
                  <a:moveTo>
                    <a:pt x="534771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5347716" y="6858000"/>
                  </a:lnTo>
                  <a:lnTo>
                    <a:pt x="5347716" y="0"/>
                  </a:lnTo>
                  <a:close/>
                </a:path>
              </a:pathLst>
            </a:custGeom>
            <a:solidFill>
              <a:srgbClr val="00ABAA"/>
            </a:solidFill>
          </p:spPr>
          <p:txBody>
            <a:bodyPr wrap="square" lIns="0" tIns="0" rIns="0" bIns="0" rtlCol="0"/>
            <a:lstStyle/>
            <a:p>
              <a:endParaRPr sz="100"/>
            </a:p>
          </p:txBody>
        </p:sp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487680" y="691895"/>
              <a:ext cx="4529328" cy="374904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52287" y="0"/>
              <a:ext cx="2981325" cy="6857997"/>
            </a:xfrm>
            <a:prstGeom prst="rect">
              <a:avLst/>
            </a:prstGeom>
          </p:spPr>
        </p:pic>
      </p:grpSp>
      <p:sp>
        <p:nvSpPr>
          <p:cNvPr id="7" name="object 7"/>
          <p:cNvSpPr/>
          <p:nvPr/>
        </p:nvSpPr>
        <p:spPr>
          <a:xfrm>
            <a:off x="8698230" y="0"/>
            <a:ext cx="1205230" cy="468630"/>
          </a:xfrm>
          <a:custGeom>
            <a:avLst/>
            <a:gdLst/>
            <a:ahLst/>
            <a:cxnLst/>
            <a:rect l="l" t="t" r="r" b="b"/>
            <a:pathLst>
              <a:path w="1245234" h="405765">
                <a:moveTo>
                  <a:pt x="1245107" y="0"/>
                </a:moveTo>
                <a:lnTo>
                  <a:pt x="0" y="0"/>
                </a:lnTo>
                <a:lnTo>
                  <a:pt x="0" y="405384"/>
                </a:lnTo>
                <a:lnTo>
                  <a:pt x="1245107" y="405384"/>
                </a:lnTo>
                <a:lnTo>
                  <a:pt x="1245107" y="0"/>
                </a:lnTo>
                <a:close/>
              </a:path>
            </a:pathLst>
          </a:custGeom>
          <a:solidFill>
            <a:srgbClr val="00ABAA"/>
          </a:solidFill>
        </p:spPr>
        <p:txBody>
          <a:bodyPr wrap="square" lIns="0" tIns="0" rIns="0" bIns="0" rtlCol="0"/>
          <a:lstStyle/>
          <a:p>
            <a:endParaRPr sz="100"/>
          </a:p>
        </p:txBody>
      </p:sp>
      <p:sp>
        <p:nvSpPr>
          <p:cNvPr id="8" name="object 8"/>
          <p:cNvSpPr txBox="1"/>
          <p:nvPr/>
        </p:nvSpPr>
        <p:spPr>
          <a:xfrm>
            <a:off x="455930" y="4724400"/>
            <a:ext cx="3767455" cy="735330"/>
          </a:xfrm>
          <a:prstGeom prst="rect">
            <a:avLst/>
          </a:prstGeom>
        </p:spPr>
        <p:txBody>
          <a:bodyPr vert="horz" wrap="square" lIns="0" tIns="9800" rIns="0" bIns="0" rtlCol="0">
            <a:spAutoFit/>
          </a:bodyPr>
          <a:lstStyle/>
          <a:p>
            <a:pPr marL="88265">
              <a:lnSpc>
                <a:spcPct val="100000"/>
              </a:lnSpc>
              <a:spcBef>
                <a:spcPts val="95"/>
              </a:spcBef>
            </a:pPr>
            <a:r>
              <a:rPr sz="1300" b="1" spc="-12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Фактический</a:t>
            </a:r>
            <a:r>
              <a:rPr sz="1300" b="1" spc="-4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b="1" spc="-114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адрес</a:t>
            </a:r>
            <a:r>
              <a:rPr sz="1300" b="1" spc="-4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b="1" spc="-1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медицинского</a:t>
            </a:r>
            <a:r>
              <a:rPr sz="1300" b="1" spc="-3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b="1" spc="-114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центра</a:t>
            </a:r>
            <a:r>
              <a:rPr sz="1300" b="1" spc="-2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b="1" spc="-5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:</a:t>
            </a:r>
            <a:endParaRPr sz="1300">
              <a:latin typeface="Tahoma" panose="020B0604030504040204"/>
              <a:cs typeface="Tahoma" panose="020B0604030504040204"/>
            </a:endParaRPr>
          </a:p>
          <a:p>
            <a:pPr marL="12700" marR="1235710" indent="3810">
              <a:lnSpc>
                <a:spcPts val="1550"/>
              </a:lnSpc>
              <a:spcBef>
                <a:spcPts val="1000"/>
              </a:spcBef>
            </a:pPr>
            <a:r>
              <a:rPr sz="1055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г.</a:t>
            </a:r>
            <a:r>
              <a:rPr sz="1055" spc="25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5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Самара,</a:t>
            </a:r>
            <a:r>
              <a:rPr sz="1055" spc="90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5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ул.Мяги,</a:t>
            </a:r>
            <a:r>
              <a:rPr sz="1055" spc="65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5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дом</a:t>
            </a:r>
            <a:r>
              <a:rPr sz="1055" spc="65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5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10,</a:t>
            </a:r>
            <a:r>
              <a:rPr sz="1055" spc="25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5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корп.</a:t>
            </a:r>
            <a:r>
              <a:rPr sz="1055" spc="55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5" spc="-50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А </a:t>
            </a:r>
            <a:r>
              <a:rPr sz="1055" spc="10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Железнодорожный</a:t>
            </a:r>
            <a:r>
              <a:rPr sz="1055" spc="140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5" spc="55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район</a:t>
            </a:r>
            <a:r>
              <a:rPr sz="1055" spc="110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5" spc="10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г.</a:t>
            </a:r>
            <a:r>
              <a:rPr sz="1055" spc="80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5" spc="-10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Самары</a:t>
            </a:r>
            <a:endParaRPr sz="1055">
              <a:latin typeface="Microsoft Sans Serif" panose="020B0604020202020204"/>
              <a:cs typeface="Microsoft Sans Serif" panose="020B0604020202020204"/>
            </a:endParaRPr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66696" y="2958578"/>
            <a:ext cx="563266" cy="563267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5397500" y="0"/>
            <a:ext cx="2286000" cy="6858000"/>
          </a:xfrm>
          <a:prstGeom prst="rect">
            <a:avLst/>
          </a:prstGeom>
          <a:gradFill>
            <a:gsLst>
              <a:gs pos="0">
                <a:schemeClr val="bg1">
                  <a:alpha val="100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11" name="object 11"/>
          <p:cNvSpPr txBox="1"/>
          <p:nvPr/>
        </p:nvSpPr>
        <p:spPr>
          <a:xfrm>
            <a:off x="5882640" y="4483100"/>
            <a:ext cx="3418840" cy="1384300"/>
          </a:xfrm>
          <a:prstGeom prst="rect">
            <a:avLst/>
          </a:prstGeom>
        </p:spPr>
        <p:txBody>
          <a:bodyPr vert="horz" wrap="square" lIns="0" tIns="9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14" dirty="0">
                <a:solidFill>
                  <a:srgbClr val="58A0A0"/>
                </a:solidFill>
                <a:latin typeface="Tahoma" panose="020B0604030504040204" charset="0"/>
                <a:cs typeface="Tahoma" panose="020B0604030504040204" charset="0"/>
              </a:rPr>
              <a:t>Транспортная</a:t>
            </a:r>
            <a:r>
              <a:rPr sz="1400" b="1" spc="-45" dirty="0">
                <a:solidFill>
                  <a:srgbClr val="58A0A0"/>
                </a:solidFill>
                <a:latin typeface="Tahoma" panose="020B0604030504040204" charset="0"/>
                <a:cs typeface="Tahoma" panose="020B0604030504040204" charset="0"/>
              </a:rPr>
              <a:t> </a:t>
            </a:r>
            <a:r>
              <a:rPr sz="1400" b="1" spc="-20" dirty="0">
                <a:solidFill>
                  <a:srgbClr val="58A0A0"/>
                </a:solidFill>
                <a:latin typeface="Tahoma" panose="020B0604030504040204" charset="0"/>
                <a:cs typeface="Tahoma" panose="020B0604030504040204" charset="0"/>
              </a:rPr>
              <a:t>доступность:</a:t>
            </a:r>
            <a:endParaRPr sz="1400">
              <a:latin typeface="Tahoma" panose="020B0604030504040204" charset="0"/>
              <a:cs typeface="Tahoma" panose="020B0604030504040204" charset="0"/>
            </a:endParaRPr>
          </a:p>
          <a:p>
            <a:pPr marL="12700" marR="5080">
              <a:lnSpc>
                <a:spcPct val="95000"/>
              </a:lnSpc>
              <a:spcBef>
                <a:spcPts val="1120"/>
              </a:spcBef>
            </a:pPr>
            <a:r>
              <a:rPr sz="1200" spc="10" dirty="0">
                <a:solidFill>
                  <a:srgbClr val="7E7E7E"/>
                </a:solidFill>
                <a:latin typeface="Tahoma" panose="020B0604030504040204" charset="0"/>
                <a:cs typeface="Tahoma" panose="020B0604030504040204" charset="0"/>
              </a:rPr>
              <a:t>Близость</a:t>
            </a:r>
            <a:r>
              <a:rPr sz="1200" spc="200" dirty="0">
                <a:solidFill>
                  <a:srgbClr val="7E7E7E"/>
                </a:solidFill>
                <a:latin typeface="Tahoma" panose="020B0604030504040204" charset="0"/>
                <a:cs typeface="Tahoma" panose="020B0604030504040204" charset="0"/>
              </a:rPr>
              <a:t> </a:t>
            </a:r>
            <a:r>
              <a:rPr sz="1200" spc="10" dirty="0">
                <a:solidFill>
                  <a:srgbClr val="7E7E7E"/>
                </a:solidFill>
                <a:latin typeface="Tahoma" panose="020B0604030504040204" charset="0"/>
                <a:cs typeface="Tahoma" panose="020B0604030504040204" charset="0"/>
              </a:rPr>
              <a:t>центральных</a:t>
            </a:r>
            <a:r>
              <a:rPr sz="1200" spc="220" dirty="0">
                <a:solidFill>
                  <a:srgbClr val="7E7E7E"/>
                </a:solidFill>
                <a:latin typeface="Tahoma" panose="020B0604030504040204" charset="0"/>
                <a:cs typeface="Tahoma" panose="020B0604030504040204" charset="0"/>
              </a:rPr>
              <a:t> </a:t>
            </a:r>
            <a:r>
              <a:rPr sz="1200" spc="-10" dirty="0">
                <a:solidFill>
                  <a:srgbClr val="7E7E7E"/>
                </a:solidFill>
                <a:latin typeface="Tahoma" panose="020B0604030504040204" charset="0"/>
                <a:cs typeface="Tahoma" panose="020B0604030504040204" charset="0"/>
              </a:rPr>
              <a:t>транспортных </a:t>
            </a:r>
            <a:r>
              <a:rPr sz="1200" dirty="0">
                <a:solidFill>
                  <a:srgbClr val="7E7E7E"/>
                </a:solidFill>
                <a:latin typeface="Tahoma" panose="020B0604030504040204" charset="0"/>
                <a:cs typeface="Tahoma" panose="020B0604030504040204" charset="0"/>
              </a:rPr>
              <a:t>магистралей</a:t>
            </a:r>
            <a:r>
              <a:rPr sz="1200" spc="145" dirty="0">
                <a:solidFill>
                  <a:srgbClr val="7E7E7E"/>
                </a:solidFill>
                <a:latin typeface="Tahoma" panose="020B0604030504040204" charset="0"/>
                <a:cs typeface="Tahoma" panose="020B0604030504040204" charset="0"/>
              </a:rPr>
              <a:t> </a:t>
            </a:r>
            <a:r>
              <a:rPr sz="1200" dirty="0">
                <a:solidFill>
                  <a:srgbClr val="7E7E7E"/>
                </a:solidFill>
                <a:latin typeface="Tahoma" panose="020B0604030504040204" charset="0"/>
                <a:cs typeface="Tahoma" panose="020B0604030504040204" charset="0"/>
              </a:rPr>
              <a:t>для</a:t>
            </a:r>
            <a:r>
              <a:rPr sz="1200" spc="175" dirty="0">
                <a:solidFill>
                  <a:srgbClr val="7E7E7E"/>
                </a:solidFill>
                <a:latin typeface="Tahoma" panose="020B0604030504040204" charset="0"/>
                <a:cs typeface="Tahoma" panose="020B0604030504040204" charset="0"/>
              </a:rPr>
              <a:t> </a:t>
            </a:r>
            <a:r>
              <a:rPr sz="1200" spc="-10" dirty="0">
                <a:solidFill>
                  <a:srgbClr val="7E7E7E"/>
                </a:solidFill>
                <a:latin typeface="Tahoma" panose="020B0604030504040204" charset="0"/>
                <a:cs typeface="Tahoma" panose="020B0604030504040204" charset="0"/>
              </a:rPr>
              <a:t>комфортного</a:t>
            </a:r>
            <a:endParaRPr sz="1200">
              <a:latin typeface="Tahoma" panose="020B0604030504040204" charset="0"/>
              <a:cs typeface="Tahoma" panose="020B0604030504040204" charset="0"/>
            </a:endParaRPr>
          </a:p>
          <a:p>
            <a:pPr marL="12700">
              <a:lnSpc>
                <a:spcPct val="95000"/>
              </a:lnSpc>
            </a:pPr>
            <a:r>
              <a:rPr sz="1200" dirty="0">
                <a:solidFill>
                  <a:srgbClr val="7E7E7E"/>
                </a:solidFill>
                <a:latin typeface="Tahoma" panose="020B0604030504040204" charset="0"/>
                <a:cs typeface="Tahoma" panose="020B0604030504040204" charset="0"/>
              </a:rPr>
              <a:t>подъезда</a:t>
            </a:r>
            <a:r>
              <a:rPr sz="1200" spc="65" dirty="0">
                <a:solidFill>
                  <a:srgbClr val="7E7E7E"/>
                </a:solidFill>
                <a:latin typeface="Tahoma" panose="020B0604030504040204" charset="0"/>
                <a:cs typeface="Tahoma" panose="020B0604030504040204" charset="0"/>
              </a:rPr>
              <a:t> </a:t>
            </a:r>
            <a:r>
              <a:rPr sz="1200" dirty="0">
                <a:solidFill>
                  <a:srgbClr val="7E7E7E"/>
                </a:solidFill>
                <a:latin typeface="Tahoma" panose="020B0604030504040204" charset="0"/>
                <a:cs typeface="Tahoma" panose="020B0604030504040204" charset="0"/>
              </a:rPr>
              <a:t>на</a:t>
            </a:r>
            <a:r>
              <a:rPr sz="1200" spc="90" dirty="0">
                <a:solidFill>
                  <a:srgbClr val="7E7E7E"/>
                </a:solidFill>
                <a:latin typeface="Tahoma" panose="020B0604030504040204" charset="0"/>
                <a:cs typeface="Tahoma" panose="020B0604030504040204" charset="0"/>
              </a:rPr>
              <a:t> </a:t>
            </a:r>
            <a:r>
              <a:rPr sz="1200" spc="55" dirty="0">
                <a:solidFill>
                  <a:srgbClr val="7E7E7E"/>
                </a:solidFill>
                <a:latin typeface="Tahoma" panose="020B0604030504040204" charset="0"/>
                <a:cs typeface="Tahoma" panose="020B0604030504040204" charset="0"/>
              </a:rPr>
              <a:t>личном</a:t>
            </a:r>
            <a:r>
              <a:rPr sz="1200" spc="65" dirty="0">
                <a:solidFill>
                  <a:srgbClr val="7E7E7E"/>
                </a:solidFill>
                <a:latin typeface="Tahoma" panose="020B0604030504040204" charset="0"/>
                <a:cs typeface="Tahoma" panose="020B0604030504040204" charset="0"/>
              </a:rPr>
              <a:t> </a:t>
            </a:r>
            <a:r>
              <a:rPr sz="1200" spc="-10" dirty="0">
                <a:solidFill>
                  <a:srgbClr val="7E7E7E"/>
                </a:solidFill>
                <a:latin typeface="Tahoma" panose="020B0604030504040204" charset="0"/>
                <a:cs typeface="Tahoma" panose="020B0604030504040204" charset="0"/>
              </a:rPr>
              <a:t>транспорте</a:t>
            </a:r>
            <a:endParaRPr sz="1200">
              <a:latin typeface="Tahoma" panose="020B0604030504040204" charset="0"/>
              <a:cs typeface="Tahoma" panose="020B0604030504040204" charset="0"/>
            </a:endParaRPr>
          </a:p>
          <a:p>
            <a:pPr marL="12700" marR="375285">
              <a:lnSpc>
                <a:spcPct val="95000"/>
              </a:lnSpc>
              <a:spcBef>
                <a:spcPts val="1095"/>
              </a:spcBef>
            </a:pPr>
            <a:r>
              <a:rPr sz="1200" spc="50" dirty="0">
                <a:solidFill>
                  <a:srgbClr val="7E7E7E"/>
                </a:solidFill>
                <a:latin typeface="Tahoma" panose="020B0604030504040204" charset="0"/>
                <a:cs typeface="Tahoma" panose="020B0604030504040204" charset="0"/>
              </a:rPr>
              <a:t>Шаговая</a:t>
            </a:r>
            <a:r>
              <a:rPr sz="1200" spc="150" dirty="0">
                <a:solidFill>
                  <a:srgbClr val="7E7E7E"/>
                </a:solidFill>
                <a:latin typeface="Tahoma" panose="020B0604030504040204" charset="0"/>
                <a:cs typeface="Tahoma" panose="020B0604030504040204" charset="0"/>
              </a:rPr>
              <a:t> </a:t>
            </a:r>
            <a:r>
              <a:rPr sz="1200" dirty="0">
                <a:solidFill>
                  <a:srgbClr val="7E7E7E"/>
                </a:solidFill>
                <a:latin typeface="Tahoma" panose="020B0604030504040204" charset="0"/>
                <a:cs typeface="Tahoma" panose="020B0604030504040204" charset="0"/>
              </a:rPr>
              <a:t>доступность</a:t>
            </a:r>
            <a:r>
              <a:rPr sz="1200" spc="145" dirty="0">
                <a:solidFill>
                  <a:srgbClr val="7E7E7E"/>
                </a:solidFill>
                <a:latin typeface="Tahoma" panose="020B0604030504040204" charset="0"/>
                <a:cs typeface="Tahoma" panose="020B0604030504040204" charset="0"/>
              </a:rPr>
              <a:t> </a:t>
            </a:r>
            <a:r>
              <a:rPr sz="1200" dirty="0">
                <a:solidFill>
                  <a:srgbClr val="7E7E7E"/>
                </a:solidFill>
                <a:latin typeface="Tahoma" panose="020B0604030504040204" charset="0"/>
                <a:cs typeface="Tahoma" panose="020B0604030504040204" charset="0"/>
              </a:rPr>
              <a:t>от</a:t>
            </a:r>
            <a:r>
              <a:rPr sz="1200" spc="120" dirty="0">
                <a:solidFill>
                  <a:srgbClr val="7E7E7E"/>
                </a:solidFill>
                <a:latin typeface="Tahoma" panose="020B0604030504040204" charset="0"/>
                <a:cs typeface="Tahoma" panose="020B0604030504040204" charset="0"/>
              </a:rPr>
              <a:t> </a:t>
            </a:r>
            <a:r>
              <a:rPr sz="1200" spc="-10" dirty="0">
                <a:solidFill>
                  <a:srgbClr val="7E7E7E"/>
                </a:solidFill>
                <a:latin typeface="Tahoma" panose="020B0604030504040204" charset="0"/>
                <a:cs typeface="Tahoma" panose="020B0604030504040204" charset="0"/>
              </a:rPr>
              <a:t>станций </a:t>
            </a:r>
            <a:r>
              <a:rPr sz="1200" dirty="0">
                <a:solidFill>
                  <a:srgbClr val="7E7E7E"/>
                </a:solidFill>
                <a:latin typeface="Tahoma" panose="020B0604030504040204" charset="0"/>
                <a:cs typeface="Tahoma" panose="020B0604030504040204" charset="0"/>
              </a:rPr>
              <a:t>метро</a:t>
            </a:r>
            <a:r>
              <a:rPr sz="1200" spc="114" dirty="0">
                <a:solidFill>
                  <a:srgbClr val="7E7E7E"/>
                </a:solidFill>
                <a:latin typeface="Tahoma" panose="020B0604030504040204" charset="0"/>
                <a:cs typeface="Tahoma" panose="020B0604030504040204" charset="0"/>
              </a:rPr>
              <a:t> </a:t>
            </a:r>
            <a:r>
              <a:rPr sz="1200" dirty="0">
                <a:solidFill>
                  <a:srgbClr val="7E7E7E"/>
                </a:solidFill>
                <a:latin typeface="Tahoma" panose="020B0604030504040204" charset="0"/>
                <a:cs typeface="Tahoma" panose="020B0604030504040204" charset="0"/>
              </a:rPr>
              <a:t>Гагаринская</a:t>
            </a:r>
            <a:r>
              <a:rPr sz="1200" spc="150" dirty="0">
                <a:solidFill>
                  <a:srgbClr val="7E7E7E"/>
                </a:solidFill>
                <a:latin typeface="Tahoma" panose="020B0604030504040204" charset="0"/>
                <a:cs typeface="Tahoma" panose="020B0604030504040204" charset="0"/>
              </a:rPr>
              <a:t> </a:t>
            </a:r>
            <a:r>
              <a:rPr sz="1200" spc="90" dirty="0">
                <a:solidFill>
                  <a:srgbClr val="7E7E7E"/>
                </a:solidFill>
                <a:latin typeface="Tahoma" panose="020B0604030504040204" charset="0"/>
                <a:cs typeface="Tahoma" panose="020B0604030504040204" charset="0"/>
              </a:rPr>
              <a:t>и</a:t>
            </a:r>
            <a:r>
              <a:rPr sz="1200" spc="100" dirty="0">
                <a:solidFill>
                  <a:srgbClr val="7E7E7E"/>
                </a:solidFill>
                <a:latin typeface="Tahoma" panose="020B0604030504040204" charset="0"/>
                <a:cs typeface="Tahoma" panose="020B0604030504040204" charset="0"/>
              </a:rPr>
              <a:t> </a:t>
            </a:r>
            <a:r>
              <a:rPr sz="1200" spc="-10" dirty="0">
                <a:solidFill>
                  <a:srgbClr val="7E7E7E"/>
                </a:solidFill>
                <a:latin typeface="Tahoma" panose="020B0604030504040204" charset="0"/>
                <a:cs typeface="Tahoma" panose="020B0604030504040204" charset="0"/>
              </a:rPr>
              <a:t>Московская</a:t>
            </a:r>
            <a:endParaRPr sz="1200">
              <a:latin typeface="Tahoma" panose="020B0604030504040204" charset="0"/>
              <a:cs typeface="Tahoma" panose="020B060403050404020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82005" y="2210435"/>
            <a:ext cx="3855085" cy="1542415"/>
          </a:xfrm>
          <a:prstGeom prst="rect">
            <a:avLst/>
          </a:prstGeom>
        </p:spPr>
        <p:txBody>
          <a:bodyPr vert="horz" wrap="square" lIns="0" tIns="10832" rIns="0" bIns="0" rtlCol="0">
            <a:spAutoFit/>
          </a:bodyPr>
          <a:lstStyle/>
          <a:p>
            <a:pPr marL="12700">
              <a:lnSpc>
                <a:spcPct val="90000"/>
              </a:lnSpc>
              <a:spcBef>
                <a:spcPts val="105"/>
              </a:spcBef>
            </a:pPr>
            <a:r>
              <a:rPr sz="1200" spc="1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Объект</a:t>
            </a:r>
            <a:r>
              <a:rPr sz="1200" spc="10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spc="1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расположен</a:t>
            </a:r>
            <a:r>
              <a:rPr sz="1200" spc="6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в</a:t>
            </a:r>
            <a:r>
              <a:rPr sz="1200" spc="10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spc="5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центральной</a:t>
            </a:r>
            <a:r>
              <a:rPr sz="1200" spc="8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spc="1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части</a:t>
            </a:r>
            <a:r>
              <a:rPr sz="1200" spc="10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spc="-1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города,</a:t>
            </a:r>
            <a:endParaRPr sz="1200">
              <a:latin typeface="Microsoft Sans Serif" panose="020B0604020202020204"/>
              <a:cs typeface="Microsoft Sans Serif" panose="020B0604020202020204"/>
            </a:endParaRPr>
          </a:p>
          <a:p>
            <a:pPr marL="12700" marR="711200">
              <a:lnSpc>
                <a:spcPct val="90000"/>
              </a:lnSpc>
              <a:spcBef>
                <a:spcPts val="110"/>
              </a:spcBef>
            </a:pPr>
            <a:r>
              <a:rPr sz="120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с</a:t>
            </a:r>
            <a:r>
              <a:rPr sz="1200" spc="-2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spc="5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удобными</a:t>
            </a:r>
            <a:r>
              <a:rPr sz="1200" spc="-4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spc="5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транспортными</a:t>
            </a:r>
            <a:r>
              <a:rPr sz="1200" spc="-5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spc="-1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развязками </a:t>
            </a:r>
            <a:r>
              <a:rPr sz="120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как</a:t>
            </a:r>
            <a:r>
              <a:rPr sz="1200" spc="4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для</a:t>
            </a:r>
            <a:r>
              <a:rPr sz="1200" spc="2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подъезда</a:t>
            </a:r>
            <a:r>
              <a:rPr sz="1200" spc="1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spc="5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на</a:t>
            </a:r>
            <a:r>
              <a:rPr sz="1200" spc="-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spc="6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личном</a:t>
            </a:r>
            <a:r>
              <a:rPr sz="1200" spc="2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spc="-1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автомобиле, </a:t>
            </a:r>
            <a:r>
              <a:rPr sz="1200" spc="2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так</a:t>
            </a:r>
            <a:r>
              <a:rPr sz="1200" spc="4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spc="10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и</a:t>
            </a:r>
            <a:r>
              <a:rPr sz="1200" spc="6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spc="5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на</a:t>
            </a:r>
            <a:r>
              <a:rPr sz="1200" spc="4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spc="2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общественном</a:t>
            </a:r>
            <a:r>
              <a:rPr sz="1200" spc="4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spc="-1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транспорте</a:t>
            </a:r>
            <a:endParaRPr sz="1200">
              <a:latin typeface="Microsoft Sans Serif" panose="020B0604020202020204"/>
              <a:cs typeface="Microsoft Sans Serif" panose="020B0604020202020204"/>
            </a:endParaRPr>
          </a:p>
          <a:p>
            <a:pPr marL="12700" marR="198120">
              <a:lnSpc>
                <a:spcPct val="90000"/>
              </a:lnSpc>
              <a:spcBef>
                <a:spcPts val="1470"/>
              </a:spcBef>
            </a:pPr>
            <a:r>
              <a:rPr sz="120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В</a:t>
            </a:r>
            <a:r>
              <a:rPr sz="1200" spc="11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этом</a:t>
            </a:r>
            <a:r>
              <a:rPr sz="1200" spc="10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spc="5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районе</a:t>
            </a:r>
            <a:r>
              <a:rPr sz="1200" spc="10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города</a:t>
            </a:r>
            <a:r>
              <a:rPr sz="1200" spc="9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сосредоточены</a:t>
            </a:r>
            <a:r>
              <a:rPr sz="1200" spc="12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200" spc="4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крупные </a:t>
            </a:r>
            <a:r>
              <a:rPr sz="1200" spc="2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медицинские</a:t>
            </a:r>
            <a:r>
              <a:rPr sz="1200" spc="7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spc="5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центры</a:t>
            </a:r>
            <a:r>
              <a:rPr sz="1200" spc="7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spc="5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различных</a:t>
            </a:r>
            <a:r>
              <a:rPr sz="1200" spc="7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spc="-1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профилей,</a:t>
            </a:r>
            <a:endParaRPr sz="1200">
              <a:latin typeface="Microsoft Sans Serif" panose="020B0604020202020204"/>
              <a:cs typeface="Microsoft Sans Serif" panose="020B0604020202020204"/>
            </a:endParaRPr>
          </a:p>
          <a:p>
            <a:pPr marL="12700" marR="548005">
              <a:lnSpc>
                <a:spcPct val="90000"/>
              </a:lnSpc>
              <a:spcBef>
                <a:spcPts val="5"/>
              </a:spcBef>
            </a:pPr>
            <a:r>
              <a:rPr sz="1200" spc="6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что</a:t>
            </a:r>
            <a:r>
              <a:rPr sz="120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spc="4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увеличит</a:t>
            </a:r>
            <a:r>
              <a:rPr sz="1200" spc="-2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spc="6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интеграцию</a:t>
            </a:r>
            <a:r>
              <a:rPr sz="1200" spc="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spc="5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данного</a:t>
            </a:r>
            <a:r>
              <a:rPr sz="1200" spc="-1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объекта </a:t>
            </a:r>
            <a:r>
              <a:rPr sz="1200" spc="6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в</a:t>
            </a:r>
            <a:r>
              <a:rPr sz="1200" spc="8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spc="1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развитый</a:t>
            </a:r>
            <a:r>
              <a:rPr sz="1200" spc="4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spc="5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медицинский</a:t>
            </a:r>
            <a:r>
              <a:rPr sz="1200" spc="6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spc="1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кластер</a:t>
            </a:r>
            <a:r>
              <a:rPr sz="1200" spc="9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spc="-1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города</a:t>
            </a:r>
            <a:endParaRPr sz="12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16" name="Текстовое поле 15"/>
          <p:cNvSpPr txBox="1"/>
          <p:nvPr/>
        </p:nvSpPr>
        <p:spPr>
          <a:xfrm>
            <a:off x="5882005" y="609600"/>
            <a:ext cx="3535045" cy="8242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sz="2800" b="1" spc="-170" dirty="0">
                <a:solidFill>
                  <a:srgbClr val="4E6C72"/>
                </a:solidFill>
                <a:latin typeface="Tahoma" panose="020B0604030504040204" charset="0"/>
                <a:cs typeface="Tahoma" panose="020B0604030504040204" charset="0"/>
                <a:sym typeface="+mn-ea"/>
              </a:rPr>
              <a:t>Преимущества </a:t>
            </a:r>
            <a:r>
              <a:rPr sz="2800" b="1" spc="-150" dirty="0">
                <a:solidFill>
                  <a:srgbClr val="4E6C72"/>
                </a:solidFill>
                <a:latin typeface="Tahoma" panose="020B0604030504040204" charset="0"/>
                <a:cs typeface="Tahoma" panose="020B0604030504040204" charset="0"/>
                <a:sym typeface="+mn-ea"/>
              </a:rPr>
              <a:t>расположения</a:t>
            </a:r>
            <a:endParaRPr sz="2800" b="1" spc="-150" dirty="0">
              <a:solidFill>
                <a:srgbClr val="4E6C72"/>
              </a:solidFill>
              <a:latin typeface="Tahoma" panose="020B0604030504040204" charset="0"/>
              <a:cs typeface="Tahoma" panose="020B0604030504040204" charset="0"/>
            </a:endParaRPr>
          </a:p>
          <a:p>
            <a:endParaRPr lang="ru-RU" altLang="en-US" sz="2800" b="1" spc="-150" dirty="0">
              <a:solidFill>
                <a:srgbClr val="4E6C72"/>
              </a:solidFill>
              <a:latin typeface="Tahoma" panose="020B0604030504040204" charset="0"/>
              <a:cs typeface="Tahoma" panose="020B060403050404020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3961170" y="2514524"/>
            <a:ext cx="2828715" cy="1948533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-1270" y="-278"/>
            <a:ext cx="9620141" cy="5947266"/>
            <a:chOff x="-1563" y="-792672"/>
            <a:chExt cx="11843043" cy="7321486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41371" y="2303407"/>
              <a:ext cx="3328416" cy="23987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64964" y="4821935"/>
              <a:ext cx="7176516" cy="170687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799076" y="4978536"/>
              <a:ext cx="6913245" cy="1550035"/>
            </a:xfrm>
            <a:custGeom>
              <a:avLst/>
              <a:gdLst/>
              <a:ahLst/>
              <a:cxnLst/>
              <a:rect l="l" t="t" r="r" b="b"/>
              <a:pathLst>
                <a:path w="6913245" h="1550035">
                  <a:moveTo>
                    <a:pt x="6851142" y="0"/>
                  </a:moveTo>
                  <a:lnTo>
                    <a:pt x="61722" y="0"/>
                  </a:lnTo>
                  <a:lnTo>
                    <a:pt x="37719" y="4857"/>
                  </a:lnTo>
                  <a:lnTo>
                    <a:pt x="18097" y="18097"/>
                  </a:lnTo>
                  <a:lnTo>
                    <a:pt x="4857" y="37719"/>
                  </a:lnTo>
                  <a:lnTo>
                    <a:pt x="0" y="61722"/>
                  </a:lnTo>
                  <a:lnTo>
                    <a:pt x="0" y="1488160"/>
                  </a:lnTo>
                  <a:lnTo>
                    <a:pt x="4857" y="1512194"/>
                  </a:lnTo>
                  <a:lnTo>
                    <a:pt x="18097" y="1531821"/>
                  </a:lnTo>
                  <a:lnTo>
                    <a:pt x="37719" y="1545055"/>
                  </a:lnTo>
                  <a:lnTo>
                    <a:pt x="61722" y="1549908"/>
                  </a:lnTo>
                  <a:lnTo>
                    <a:pt x="6851142" y="1549908"/>
                  </a:lnTo>
                  <a:lnTo>
                    <a:pt x="6875145" y="1545055"/>
                  </a:lnTo>
                  <a:lnTo>
                    <a:pt x="6894766" y="1531821"/>
                  </a:lnTo>
                  <a:lnTo>
                    <a:pt x="6908006" y="1512194"/>
                  </a:lnTo>
                  <a:lnTo>
                    <a:pt x="6912864" y="1488160"/>
                  </a:lnTo>
                  <a:lnTo>
                    <a:pt x="6912864" y="61722"/>
                  </a:lnTo>
                  <a:lnTo>
                    <a:pt x="6908006" y="37719"/>
                  </a:lnTo>
                  <a:lnTo>
                    <a:pt x="6894766" y="18097"/>
                  </a:lnTo>
                  <a:lnTo>
                    <a:pt x="6875145" y="4857"/>
                  </a:lnTo>
                  <a:lnTo>
                    <a:pt x="6851142" y="0"/>
                  </a:lnTo>
                  <a:close/>
                </a:path>
              </a:pathLst>
            </a:custGeom>
            <a:solidFill>
              <a:srgbClr val="FFFFFF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0" tIns="0" rIns="0" bIns="0" rtlCol="0"/>
            <a:lstStyle/>
            <a:p>
              <a:endParaRPr sz="100"/>
            </a:p>
          </p:txBody>
        </p:sp>
        <p:sp>
          <p:nvSpPr>
            <p:cNvPr id="7" name="object 7"/>
            <p:cNvSpPr/>
            <p:nvPr/>
          </p:nvSpPr>
          <p:spPr>
            <a:xfrm>
              <a:off x="-1563" y="-792672"/>
              <a:ext cx="1429780" cy="5741009"/>
            </a:xfrm>
            <a:custGeom>
              <a:avLst/>
              <a:gdLst/>
              <a:ahLst/>
              <a:cxnLst/>
              <a:rect l="l" t="t" r="r" b="b"/>
              <a:pathLst>
                <a:path w="1430020" h="4581525">
                  <a:moveTo>
                    <a:pt x="1429512" y="0"/>
                  </a:moveTo>
                  <a:lnTo>
                    <a:pt x="0" y="0"/>
                  </a:lnTo>
                  <a:lnTo>
                    <a:pt x="0" y="4581144"/>
                  </a:lnTo>
                  <a:lnTo>
                    <a:pt x="1429512" y="4581144"/>
                  </a:lnTo>
                  <a:lnTo>
                    <a:pt x="1429512" y="0"/>
                  </a:lnTo>
                  <a:close/>
                </a:path>
              </a:pathLst>
            </a:custGeom>
            <a:solidFill>
              <a:srgbClr val="00ABAA"/>
            </a:solidFill>
          </p:spPr>
          <p:txBody>
            <a:bodyPr wrap="square" lIns="0" tIns="0" rIns="0" bIns="0" rtlCol="0"/>
            <a:lstStyle/>
            <a:p>
              <a:endParaRPr sz="100"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209415" y="577850"/>
            <a:ext cx="3911600" cy="532130"/>
          </a:xfrm>
          <a:prstGeom prst="rect">
            <a:avLst/>
          </a:prstGeom>
        </p:spPr>
        <p:txBody>
          <a:bodyPr vert="horz" wrap="square" lIns="0" tIns="9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75" dirty="0"/>
              <a:t>Описание</a:t>
            </a:r>
            <a:r>
              <a:rPr spc="-190" dirty="0"/>
              <a:t> </a:t>
            </a:r>
            <a:r>
              <a:rPr spc="-160" dirty="0"/>
              <a:t>объекта</a:t>
            </a:r>
            <a:endParaRPr spc="-160" dirty="0"/>
          </a:p>
        </p:txBody>
      </p:sp>
      <p:sp>
        <p:nvSpPr>
          <p:cNvPr id="9" name="object 9"/>
          <p:cNvSpPr txBox="1"/>
          <p:nvPr/>
        </p:nvSpPr>
        <p:spPr>
          <a:xfrm>
            <a:off x="4209415" y="1371600"/>
            <a:ext cx="5351145" cy="607695"/>
          </a:xfrm>
          <a:prstGeom prst="rect">
            <a:avLst/>
          </a:prstGeom>
        </p:spPr>
        <p:txBody>
          <a:bodyPr vert="horz" wrap="square" lIns="0" tIns="30432" rIns="0" bIns="0" rtlCol="0">
            <a:spAutoFit/>
          </a:bodyPr>
          <a:lstStyle/>
          <a:p>
            <a:pPr marL="12700" marR="5080">
              <a:lnSpc>
                <a:spcPts val="1510"/>
              </a:lnSpc>
              <a:spcBef>
                <a:spcPts val="295"/>
              </a:spcBef>
            </a:pPr>
            <a:r>
              <a:rPr sz="1200" spc="5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Многофункциональный</a:t>
            </a:r>
            <a:r>
              <a:rPr sz="1200" spc="-4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spc="5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медицинский</a:t>
            </a:r>
            <a:r>
              <a:rPr sz="1200" spc="-1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spc="6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центр</a:t>
            </a:r>
            <a:r>
              <a:rPr sz="1200" spc="1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spc="28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–</a:t>
            </a:r>
            <a:r>
              <a:rPr sz="1200" spc="1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spc="5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современный</a:t>
            </a:r>
            <a:r>
              <a:rPr sz="1200" spc="-3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spc="-1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проект, </a:t>
            </a:r>
            <a:r>
              <a:rPr sz="1200" spc="4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разработанный</a:t>
            </a:r>
            <a:r>
              <a:rPr sz="1200" spc="4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с</a:t>
            </a:r>
            <a:r>
              <a:rPr sz="1200" spc="11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учетом</a:t>
            </a:r>
            <a:r>
              <a:rPr sz="1200" spc="6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актуальных</a:t>
            </a:r>
            <a:r>
              <a:rPr sz="1200" spc="7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spc="5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технологий</a:t>
            </a:r>
            <a:r>
              <a:rPr sz="1200" spc="7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spc="-1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строительства,</a:t>
            </a:r>
            <a:endParaRPr sz="1200">
              <a:latin typeface="Microsoft Sans Serif" panose="020B0604020202020204"/>
              <a:cs typeface="Microsoft Sans Serif" panose="020B0604020202020204"/>
            </a:endParaRPr>
          </a:p>
          <a:p>
            <a:pPr marL="12700">
              <a:lnSpc>
                <a:spcPts val="1490"/>
              </a:lnSpc>
            </a:pPr>
            <a:r>
              <a:rPr sz="1200" spc="2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с</a:t>
            </a:r>
            <a:r>
              <a:rPr sz="1200" spc="9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spc="5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применением</a:t>
            </a:r>
            <a:r>
              <a:rPr sz="1200" spc="8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 </a:t>
            </a:r>
            <a:r>
              <a:rPr sz="1200" spc="2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высококачественных</a:t>
            </a:r>
            <a:r>
              <a:rPr sz="1200" spc="8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spc="2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строительных</a:t>
            </a:r>
            <a:r>
              <a:rPr sz="1200" spc="10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spc="-1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материалов</a:t>
            </a:r>
            <a:endParaRPr sz="12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77188" y="4712420"/>
            <a:ext cx="1324607" cy="757555"/>
          </a:xfrm>
          <a:prstGeom prst="rect">
            <a:avLst/>
          </a:prstGeom>
        </p:spPr>
        <p:txBody>
          <a:bodyPr vert="horz" wrap="square" lIns="0" tIns="181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5"/>
              </a:spcBef>
            </a:pPr>
            <a:r>
              <a:rPr sz="1950" b="1" spc="-150" dirty="0">
                <a:solidFill>
                  <a:srgbClr val="124D5A"/>
                </a:solidFill>
                <a:latin typeface="Tahoma" panose="020B0604030504040204"/>
                <a:cs typeface="Tahoma" panose="020B0604030504040204"/>
              </a:rPr>
              <a:t>5830,16</a:t>
            </a:r>
            <a:r>
              <a:rPr sz="1950" b="1" spc="-125" dirty="0">
                <a:solidFill>
                  <a:srgbClr val="124D5A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b="1" spc="-105" dirty="0">
                <a:solidFill>
                  <a:srgbClr val="124D5A"/>
                </a:solidFill>
                <a:latin typeface="Tahoma" panose="020B0604030504040204"/>
                <a:cs typeface="Tahoma" panose="020B0604030504040204"/>
              </a:rPr>
              <a:t>кв.м</a:t>
            </a:r>
            <a:endParaRPr sz="1300">
              <a:latin typeface="Tahoma" panose="020B0604030504040204"/>
              <a:cs typeface="Tahoma" panose="020B0604030504040204"/>
            </a:endParaRPr>
          </a:p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sz="105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площадь</a:t>
            </a:r>
            <a:r>
              <a:rPr sz="1055" spc="27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5" spc="-1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центра</a:t>
            </a:r>
            <a:endParaRPr sz="1055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16988" y="4733928"/>
            <a:ext cx="482285" cy="734060"/>
          </a:xfrm>
          <a:prstGeom prst="rect">
            <a:avLst/>
          </a:prstGeom>
        </p:spPr>
        <p:txBody>
          <a:bodyPr vert="horz" wrap="square" lIns="0" tIns="167123" rIns="0" bIns="0" rtlCol="0">
            <a:spAutoFit/>
          </a:bodyPr>
          <a:lstStyle/>
          <a:p>
            <a:pPr marR="15875" algn="ctr">
              <a:lnSpc>
                <a:spcPct val="100000"/>
              </a:lnSpc>
              <a:spcBef>
                <a:spcPts val="1620"/>
              </a:spcBef>
            </a:pPr>
            <a:r>
              <a:rPr sz="1950" b="1" spc="-50" dirty="0">
                <a:solidFill>
                  <a:srgbClr val="124D5A"/>
                </a:solidFill>
                <a:latin typeface="Tahoma" panose="020B0604030504040204"/>
                <a:cs typeface="Tahoma" panose="020B0604030504040204"/>
              </a:rPr>
              <a:t>6</a:t>
            </a:r>
            <a:endParaRPr sz="1950">
              <a:latin typeface="Tahoma" panose="020B0604030504040204"/>
              <a:cs typeface="Tahoma" panose="020B0604030504040204"/>
            </a:endParaRPr>
          </a:p>
          <a:p>
            <a:pPr algn="ctr">
              <a:lnSpc>
                <a:spcPct val="100000"/>
              </a:lnSpc>
              <a:spcBef>
                <a:spcPts val="815"/>
              </a:spcBef>
            </a:pPr>
            <a:r>
              <a:rPr sz="1055" spc="-1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этажей</a:t>
            </a:r>
            <a:endParaRPr sz="1055">
              <a:latin typeface="Microsoft Sans Serif" panose="020B0604020202020204"/>
              <a:cs typeface="Microsoft Sans Serif" panose="020B0604020202020204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0" y="228687"/>
            <a:ext cx="9687634" cy="6629265"/>
            <a:chOff x="0" y="-510801"/>
            <a:chExt cx="11926131" cy="8161072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5361" y="60642"/>
              <a:ext cx="4341716" cy="337315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963918" y="5226557"/>
              <a:ext cx="2252980" cy="1050925"/>
            </a:xfrm>
            <a:custGeom>
              <a:avLst/>
              <a:gdLst/>
              <a:ahLst/>
              <a:cxnLst/>
              <a:rect l="l" t="t" r="r" b="b"/>
              <a:pathLst>
                <a:path w="2252979" h="1050925">
                  <a:moveTo>
                    <a:pt x="0" y="0"/>
                  </a:moveTo>
                  <a:lnTo>
                    <a:pt x="0" y="1050569"/>
                  </a:lnTo>
                </a:path>
                <a:path w="2252979" h="1050925">
                  <a:moveTo>
                    <a:pt x="1138427" y="0"/>
                  </a:moveTo>
                  <a:lnTo>
                    <a:pt x="1138427" y="1050569"/>
                  </a:lnTo>
                </a:path>
                <a:path w="2252979" h="1050925">
                  <a:moveTo>
                    <a:pt x="2252472" y="0"/>
                  </a:moveTo>
                  <a:lnTo>
                    <a:pt x="2252472" y="1050569"/>
                  </a:lnTo>
                </a:path>
              </a:pathLst>
            </a:custGeom>
            <a:ln w="4445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 sz="100"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8326" y="3614377"/>
              <a:ext cx="4341716" cy="307844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443024" y="-510801"/>
              <a:ext cx="483107" cy="483108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0" y="7244506"/>
              <a:ext cx="1430020" cy="405765"/>
            </a:xfrm>
            <a:custGeom>
              <a:avLst/>
              <a:gdLst/>
              <a:ahLst/>
              <a:cxnLst/>
              <a:rect l="l" t="t" r="r" b="b"/>
              <a:pathLst>
                <a:path w="1430020" h="405765">
                  <a:moveTo>
                    <a:pt x="1429512" y="0"/>
                  </a:moveTo>
                  <a:lnTo>
                    <a:pt x="0" y="0"/>
                  </a:lnTo>
                  <a:lnTo>
                    <a:pt x="0" y="405384"/>
                  </a:lnTo>
                  <a:lnTo>
                    <a:pt x="1429512" y="405384"/>
                  </a:lnTo>
                  <a:lnTo>
                    <a:pt x="1429512" y="0"/>
                  </a:lnTo>
                  <a:close/>
                </a:path>
              </a:pathLst>
            </a:custGeom>
            <a:solidFill>
              <a:srgbClr val="00ABAA"/>
            </a:solidFill>
          </p:spPr>
          <p:txBody>
            <a:bodyPr wrap="square" lIns="0" tIns="0" rIns="0" bIns="0" rtlCol="0"/>
            <a:lstStyle/>
            <a:p>
              <a:endParaRPr sz="10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767929" y="4895764"/>
            <a:ext cx="1385988" cy="865505"/>
          </a:xfrm>
          <a:prstGeom prst="rect">
            <a:avLst/>
          </a:prstGeom>
        </p:spPr>
        <p:txBody>
          <a:bodyPr vert="horz" wrap="square" lIns="0" tIns="9800" rIns="0" bIns="0" rtlCol="0">
            <a:spAutoFit/>
          </a:bodyPr>
          <a:lstStyle/>
          <a:p>
            <a:pPr marL="12700">
              <a:lnSpc>
                <a:spcPts val="1825"/>
              </a:lnSpc>
              <a:spcBef>
                <a:spcPts val="95"/>
              </a:spcBef>
            </a:pPr>
            <a:r>
              <a:rPr sz="1300" b="1" spc="-105" dirty="0">
                <a:solidFill>
                  <a:srgbClr val="124D5A"/>
                </a:solidFill>
                <a:latin typeface="Tahoma" panose="020B0604030504040204"/>
                <a:cs typeface="Tahoma" panose="020B0604030504040204"/>
              </a:rPr>
              <a:t>Эксплуатируемая</a:t>
            </a:r>
            <a:endParaRPr sz="1300">
              <a:latin typeface="Tahoma" panose="020B0604030504040204"/>
              <a:cs typeface="Tahoma" panose="020B0604030504040204"/>
            </a:endParaRPr>
          </a:p>
          <a:p>
            <a:pPr marL="12700">
              <a:lnSpc>
                <a:spcPts val="1825"/>
              </a:lnSpc>
            </a:pPr>
            <a:r>
              <a:rPr sz="1300" b="1" spc="-10" dirty="0">
                <a:solidFill>
                  <a:srgbClr val="124D5A"/>
                </a:solidFill>
                <a:latin typeface="Tahoma" panose="020B0604030504040204"/>
                <a:cs typeface="Tahoma" panose="020B0604030504040204"/>
              </a:rPr>
              <a:t>кровля</a:t>
            </a:r>
            <a:endParaRPr sz="1300">
              <a:latin typeface="Tahoma" panose="020B0604030504040204"/>
              <a:cs typeface="Tahoma" panose="020B0604030504040204"/>
            </a:endParaRPr>
          </a:p>
          <a:p>
            <a:pPr marL="12700">
              <a:lnSpc>
                <a:spcPts val="1480"/>
              </a:lnSpc>
              <a:spcBef>
                <a:spcPts val="65"/>
              </a:spcBef>
            </a:pPr>
            <a:r>
              <a:rPr sz="105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с</a:t>
            </a:r>
            <a:r>
              <a:rPr sz="1055" spc="-4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5" spc="4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живописным</a:t>
            </a:r>
            <a:endParaRPr sz="1055">
              <a:latin typeface="Microsoft Sans Serif" panose="020B0604020202020204"/>
              <a:cs typeface="Microsoft Sans Serif" panose="020B0604020202020204"/>
            </a:endParaRPr>
          </a:p>
          <a:p>
            <a:pPr marL="12700">
              <a:lnSpc>
                <a:spcPts val="1480"/>
              </a:lnSpc>
            </a:pPr>
            <a:r>
              <a:rPr sz="1055" spc="1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панорамным</a:t>
            </a:r>
            <a:r>
              <a:rPr sz="1055" spc="34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5" spc="-1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видом</a:t>
            </a:r>
            <a:endParaRPr sz="1055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48958" y="4733928"/>
            <a:ext cx="415744" cy="734060"/>
          </a:xfrm>
          <a:prstGeom prst="rect">
            <a:avLst/>
          </a:prstGeom>
        </p:spPr>
        <p:txBody>
          <a:bodyPr vert="horz" wrap="square" lIns="0" tIns="167123" rIns="0" bIns="0" rtlCol="0">
            <a:spAutoFit/>
          </a:bodyPr>
          <a:lstStyle/>
          <a:p>
            <a:pPr marL="17145" algn="ctr">
              <a:lnSpc>
                <a:spcPct val="100000"/>
              </a:lnSpc>
              <a:spcBef>
                <a:spcPts val="1620"/>
              </a:spcBef>
            </a:pPr>
            <a:r>
              <a:rPr sz="1950" b="1" spc="-50" dirty="0">
                <a:solidFill>
                  <a:srgbClr val="124D5A"/>
                </a:solidFill>
                <a:latin typeface="Tahoma" panose="020B0604030504040204"/>
                <a:cs typeface="Tahoma" panose="020B0604030504040204"/>
              </a:rPr>
              <a:t>2</a:t>
            </a:r>
            <a:endParaRPr sz="1950">
              <a:latin typeface="Tahoma" panose="020B0604030504040204"/>
              <a:cs typeface="Tahoma" panose="020B0604030504040204"/>
            </a:endParaRPr>
          </a:p>
          <a:p>
            <a:pPr algn="ctr">
              <a:lnSpc>
                <a:spcPct val="100000"/>
              </a:lnSpc>
              <a:spcBef>
                <a:spcPts val="815"/>
              </a:spcBef>
            </a:pPr>
            <a:r>
              <a:rPr sz="1055" spc="-1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лифта</a:t>
            </a:r>
            <a:endParaRPr sz="1055">
              <a:latin typeface="Microsoft Sans Serif" panose="020B0604020202020204"/>
              <a:cs typeface="Microsoft Sans Serif" panose="020B06040202020202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99330" y="304800"/>
            <a:ext cx="4718685" cy="1344930"/>
          </a:xfrm>
          <a:prstGeom prst="rect">
            <a:avLst/>
          </a:prstGeom>
        </p:spPr>
        <p:txBody>
          <a:bodyPr vert="horz" wrap="square" lIns="0" tIns="91298" rIns="0" bIns="0" rtlCol="0">
            <a:spAutoFit/>
          </a:bodyPr>
          <a:lstStyle/>
          <a:p>
            <a:pPr marL="12700" marR="5080">
              <a:lnSpc>
                <a:spcPts val="3260"/>
              </a:lnSpc>
              <a:spcBef>
                <a:spcPts val="885"/>
              </a:spcBef>
            </a:pPr>
            <a:r>
              <a:rPr sz="2800" spc="-185" dirty="0"/>
              <a:t>Преимущества</a:t>
            </a:r>
            <a:r>
              <a:rPr sz="2800" spc="-190" dirty="0"/>
              <a:t> </a:t>
            </a:r>
            <a:r>
              <a:rPr sz="2800" spc="-229" dirty="0"/>
              <a:t>и</a:t>
            </a:r>
            <a:r>
              <a:rPr sz="2800" spc="-175" dirty="0"/>
              <a:t> </a:t>
            </a:r>
            <a:r>
              <a:rPr sz="2800" spc="-190" dirty="0"/>
              <a:t>перспективы </a:t>
            </a:r>
            <a:r>
              <a:rPr sz="2800" spc="-180" dirty="0"/>
              <a:t>для</a:t>
            </a:r>
            <a:r>
              <a:rPr sz="2800" spc="-190" dirty="0"/>
              <a:t> </a:t>
            </a:r>
            <a:r>
              <a:rPr sz="2800" spc="-225" dirty="0"/>
              <a:t>развития</a:t>
            </a:r>
            <a:r>
              <a:rPr sz="2800" spc="-195" dirty="0"/>
              <a:t> </a:t>
            </a:r>
            <a:r>
              <a:rPr sz="2800" spc="-10" dirty="0"/>
              <a:t>центра</a:t>
            </a:r>
            <a:endParaRPr sz="2800" spc="-10"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5194300" y="1905000"/>
            <a:ext cx="4234180" cy="4650740"/>
          </a:xfrm>
          <a:prstGeom prst="rect">
            <a:avLst/>
          </a:prstGeom>
        </p:spPr>
        <p:txBody>
          <a:bodyPr vert="horz" wrap="square" lIns="0" tIns="9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25" dirty="0"/>
              <a:t>Наличие</a:t>
            </a:r>
            <a:r>
              <a:rPr spc="-10" dirty="0"/>
              <a:t> </a:t>
            </a:r>
            <a:r>
              <a:rPr spc="-195" dirty="0"/>
              <a:t>в</a:t>
            </a:r>
            <a:r>
              <a:rPr spc="-20" dirty="0"/>
              <a:t> </a:t>
            </a:r>
            <a:r>
              <a:rPr spc="-114" dirty="0"/>
              <a:t>данном</a:t>
            </a:r>
            <a:r>
              <a:rPr spc="10" dirty="0"/>
              <a:t> </a:t>
            </a:r>
            <a:r>
              <a:rPr spc="-125" dirty="0"/>
              <a:t>районе</a:t>
            </a:r>
            <a:r>
              <a:rPr spc="-10" dirty="0"/>
              <a:t> </a:t>
            </a:r>
            <a:r>
              <a:rPr spc="-120" dirty="0"/>
              <a:t>развитого</a:t>
            </a:r>
            <a:r>
              <a:rPr spc="-15" dirty="0"/>
              <a:t> </a:t>
            </a:r>
            <a:r>
              <a:rPr spc="-110" dirty="0"/>
              <a:t>медицинского</a:t>
            </a:r>
            <a:r>
              <a:rPr spc="5" dirty="0"/>
              <a:t> </a:t>
            </a:r>
            <a:r>
              <a:rPr spc="-85" dirty="0"/>
              <a:t>кластера</a:t>
            </a:r>
            <a:endParaRPr spc="-85" dirty="0"/>
          </a:p>
          <a:p>
            <a:pPr marL="52070">
              <a:lnSpc>
                <a:spcPts val="1370"/>
              </a:lnSpc>
              <a:spcBef>
                <a:spcPts val="70"/>
              </a:spcBef>
            </a:pPr>
            <a:r>
              <a:rPr sz="975" b="0" spc="1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даёт</a:t>
            </a:r>
            <a:r>
              <a:rPr sz="975" b="0" spc="12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975" b="0" spc="1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прекрасные</a:t>
            </a:r>
            <a:r>
              <a:rPr sz="975" b="0" spc="14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975" b="0" spc="1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возможности</a:t>
            </a:r>
            <a:r>
              <a:rPr sz="975" b="0" spc="18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975" b="0" spc="1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для</a:t>
            </a:r>
            <a:r>
              <a:rPr sz="975" b="0" spc="14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975" b="0" spc="1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развития</a:t>
            </a:r>
            <a:r>
              <a:rPr sz="975" b="0" spc="3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975" b="0" spc="-1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центра</a:t>
            </a:r>
            <a:endParaRPr sz="975">
              <a:latin typeface="Microsoft Sans Serif" panose="020B0604020202020204"/>
              <a:cs typeface="Microsoft Sans Serif" panose="020B0604020202020204"/>
            </a:endParaRPr>
          </a:p>
          <a:p>
            <a:pPr marL="52070">
              <a:lnSpc>
                <a:spcPts val="1370"/>
              </a:lnSpc>
            </a:pPr>
            <a:r>
              <a:rPr sz="975" b="0" spc="8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и</a:t>
            </a:r>
            <a:r>
              <a:rPr sz="975" b="0" spc="114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975" b="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его</a:t>
            </a:r>
            <a:r>
              <a:rPr sz="975" b="0" spc="11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975" b="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быстрой</a:t>
            </a:r>
            <a:r>
              <a:rPr sz="975" b="0" spc="14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975" b="0" spc="5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интеграции</a:t>
            </a:r>
            <a:r>
              <a:rPr sz="975" b="0" spc="9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975" b="0" spc="5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в</a:t>
            </a:r>
            <a:r>
              <a:rPr sz="975" b="0" spc="11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975" b="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социальную</a:t>
            </a:r>
            <a:r>
              <a:rPr sz="975" b="0" spc="114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975" b="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сферу</a:t>
            </a:r>
            <a:r>
              <a:rPr sz="975" b="0" spc="13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975" b="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данного</a:t>
            </a:r>
            <a:r>
              <a:rPr sz="975" b="0" spc="12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975" b="0" spc="5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района</a:t>
            </a:r>
            <a:r>
              <a:rPr sz="975" b="0" spc="12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975" b="0" spc="-1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города</a:t>
            </a:r>
            <a:endParaRPr sz="975">
              <a:latin typeface="Microsoft Sans Serif" panose="020B0604020202020204"/>
              <a:cs typeface="Microsoft Sans Serif" panose="020B0604020202020204"/>
            </a:endParaRPr>
          </a:p>
          <a:p>
            <a:pPr marL="12700">
              <a:lnSpc>
                <a:spcPct val="100000"/>
              </a:lnSpc>
              <a:spcBef>
                <a:spcPts val="1125"/>
              </a:spcBef>
            </a:pPr>
            <a:r>
              <a:rPr spc="-135" dirty="0"/>
              <a:t>Географический</a:t>
            </a:r>
            <a:r>
              <a:rPr spc="-15" dirty="0"/>
              <a:t> </a:t>
            </a:r>
            <a:r>
              <a:rPr spc="-100" dirty="0"/>
              <a:t>центр</a:t>
            </a:r>
            <a:r>
              <a:rPr dirty="0"/>
              <a:t> </a:t>
            </a:r>
            <a:r>
              <a:rPr spc="-10" dirty="0"/>
              <a:t>города</a:t>
            </a:r>
            <a:endParaRPr spc="-10" dirty="0"/>
          </a:p>
          <a:p>
            <a:pPr marL="12700" marR="393065">
              <a:lnSpc>
                <a:spcPts val="1300"/>
              </a:lnSpc>
              <a:spcBef>
                <a:spcPts val="230"/>
              </a:spcBef>
            </a:pPr>
            <a:r>
              <a:rPr sz="975" b="0" spc="1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удобные</a:t>
            </a:r>
            <a:r>
              <a:rPr sz="975" b="0" spc="13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975" b="0" spc="1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пути</a:t>
            </a:r>
            <a:r>
              <a:rPr sz="975" b="0" spc="10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975" b="0" spc="1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подъезда</a:t>
            </a:r>
            <a:r>
              <a:rPr sz="975" b="0" spc="12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975" b="0" spc="8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и</a:t>
            </a:r>
            <a:r>
              <a:rPr sz="975" b="0" spc="9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975" b="0" spc="1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расположение</a:t>
            </a:r>
            <a:r>
              <a:rPr sz="975" b="0" spc="15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975" b="0" spc="5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в</a:t>
            </a:r>
            <a:r>
              <a:rPr sz="975" b="0" spc="9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975" b="0" spc="1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центре</a:t>
            </a:r>
            <a:r>
              <a:rPr sz="975" b="0" spc="11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975" b="0" spc="1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города</a:t>
            </a:r>
            <a:r>
              <a:rPr sz="975" b="0" spc="12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975" b="0" spc="-1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обеспечивают </a:t>
            </a:r>
            <a:r>
              <a:rPr sz="975" b="0" spc="5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отличную </a:t>
            </a:r>
            <a:r>
              <a:rPr sz="975" b="0" spc="2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транспортную</a:t>
            </a:r>
            <a:r>
              <a:rPr sz="975" b="0" spc="9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975" b="0" spc="2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доступность</a:t>
            </a:r>
            <a:r>
              <a:rPr sz="975" b="0" spc="7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975" b="0" spc="2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из</a:t>
            </a:r>
            <a:r>
              <a:rPr sz="975" b="0" spc="3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975" b="0" spc="5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любой</a:t>
            </a:r>
            <a:r>
              <a:rPr sz="975" b="0" spc="7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975" b="0" spc="5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точки</a:t>
            </a:r>
            <a:r>
              <a:rPr sz="975" b="0" spc="5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975" b="0" spc="2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г.</a:t>
            </a:r>
            <a:r>
              <a:rPr sz="975" b="0" spc="3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975" b="0" spc="-1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Самары</a:t>
            </a:r>
            <a:endParaRPr sz="975">
              <a:latin typeface="Microsoft Sans Serif" panose="020B0604020202020204"/>
              <a:cs typeface="Microsoft Sans Serif" panose="020B0604020202020204"/>
            </a:endParaRPr>
          </a:p>
          <a:p>
            <a:pPr marL="12700">
              <a:lnSpc>
                <a:spcPct val="100000"/>
              </a:lnSpc>
              <a:spcBef>
                <a:spcPts val="1025"/>
              </a:spcBef>
            </a:pPr>
            <a:r>
              <a:rPr spc="-140" dirty="0"/>
              <a:t>Развитая</a:t>
            </a:r>
            <a:r>
              <a:rPr spc="5" dirty="0"/>
              <a:t> </a:t>
            </a:r>
            <a:r>
              <a:rPr spc="-55" dirty="0"/>
              <a:t>инфраструктура</a:t>
            </a:r>
            <a:endParaRPr spc="-55" dirty="0"/>
          </a:p>
          <a:p>
            <a:pPr marL="12700">
              <a:lnSpc>
                <a:spcPts val="1370"/>
              </a:lnSpc>
              <a:spcBef>
                <a:spcPts val="70"/>
              </a:spcBef>
            </a:pPr>
            <a:r>
              <a:rPr sz="975" b="0" spc="1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обеспечивает</a:t>
            </a:r>
            <a:r>
              <a:rPr sz="975" b="0" spc="6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975" b="0" spc="4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высокий</a:t>
            </a:r>
            <a:r>
              <a:rPr sz="975" b="0" spc="7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975" b="0" spc="1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трафик</a:t>
            </a:r>
            <a:r>
              <a:rPr sz="975" b="0" spc="5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975" b="0" spc="4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потенциальных</a:t>
            </a:r>
            <a:r>
              <a:rPr sz="975" b="0" spc="8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975" b="0" spc="-1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клиентов</a:t>
            </a:r>
            <a:endParaRPr sz="975">
              <a:latin typeface="Microsoft Sans Serif" panose="020B0604020202020204"/>
              <a:cs typeface="Microsoft Sans Serif" panose="020B0604020202020204"/>
            </a:endParaRPr>
          </a:p>
          <a:p>
            <a:pPr marL="12700">
              <a:lnSpc>
                <a:spcPts val="1370"/>
              </a:lnSpc>
            </a:pPr>
            <a:r>
              <a:rPr sz="975" b="0" spc="8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и</a:t>
            </a:r>
            <a:r>
              <a:rPr sz="975" b="0" spc="10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975" b="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создает</a:t>
            </a:r>
            <a:r>
              <a:rPr sz="975" b="0" spc="8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975" b="0" spc="4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дополнительный</a:t>
            </a:r>
            <a:r>
              <a:rPr sz="975" b="0" spc="17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975" b="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комфорт</a:t>
            </a:r>
            <a:r>
              <a:rPr sz="975" b="0" spc="114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975" b="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для</a:t>
            </a:r>
            <a:r>
              <a:rPr sz="975" b="0" spc="9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975" b="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посетителей</a:t>
            </a:r>
            <a:r>
              <a:rPr sz="975" b="0" spc="12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975" b="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медицинского</a:t>
            </a:r>
            <a:r>
              <a:rPr sz="975" b="0" spc="10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975" b="0" spc="-1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центра</a:t>
            </a:r>
            <a:endParaRPr sz="975">
              <a:latin typeface="Microsoft Sans Serif" panose="020B0604020202020204"/>
              <a:cs typeface="Microsoft Sans Serif" panose="020B0604020202020204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pc="-110" dirty="0"/>
              <a:t>Вместительная</a:t>
            </a:r>
            <a:r>
              <a:rPr spc="-15" dirty="0"/>
              <a:t> </a:t>
            </a:r>
            <a:r>
              <a:rPr spc="-145" dirty="0"/>
              <a:t>наземная</a:t>
            </a:r>
            <a:r>
              <a:rPr spc="25" dirty="0"/>
              <a:t> </a:t>
            </a:r>
            <a:r>
              <a:rPr spc="-10" dirty="0"/>
              <a:t>парковка</a:t>
            </a:r>
            <a:endParaRPr spc="-10" dirty="0"/>
          </a:p>
          <a:p>
            <a:pPr marL="12700" marR="1047115">
              <a:lnSpc>
                <a:spcPts val="1300"/>
              </a:lnSpc>
              <a:spcBef>
                <a:spcPts val="230"/>
              </a:spcBef>
            </a:pPr>
            <a:r>
              <a:rPr sz="975" b="0" spc="5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в</a:t>
            </a:r>
            <a:r>
              <a:rPr sz="975" b="0" spc="12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975" b="0" spc="1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условиях</a:t>
            </a:r>
            <a:r>
              <a:rPr sz="975" b="0" spc="14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975" b="0" spc="1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современного</a:t>
            </a:r>
            <a:r>
              <a:rPr sz="975" b="0" spc="18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975" b="0" spc="1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города</a:t>
            </a:r>
            <a:r>
              <a:rPr sz="975" b="0" spc="15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975" b="0" spc="1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становится</a:t>
            </a:r>
            <a:r>
              <a:rPr sz="975" b="0" spc="12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975" b="0" spc="1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важным</a:t>
            </a:r>
            <a:r>
              <a:rPr sz="975" b="0" spc="15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975" b="0" spc="-1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фактором </a:t>
            </a:r>
            <a:r>
              <a:rPr sz="975" b="0" spc="8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при</a:t>
            </a:r>
            <a:r>
              <a:rPr sz="975" b="0" spc="9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975" b="0" spc="2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выборе</a:t>
            </a:r>
            <a:r>
              <a:rPr sz="975" b="0" spc="9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975" b="0" spc="2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для</a:t>
            </a:r>
            <a:r>
              <a:rPr sz="975" b="0" spc="8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975" b="0" spc="2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посещения</a:t>
            </a:r>
            <a:r>
              <a:rPr sz="975" b="0" spc="10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975" b="0" spc="2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медицинского</a:t>
            </a:r>
            <a:r>
              <a:rPr sz="975" b="0" spc="8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975" b="0" spc="-1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центра</a:t>
            </a:r>
            <a:endParaRPr sz="975">
              <a:latin typeface="Microsoft Sans Serif" panose="020B0604020202020204"/>
              <a:cs typeface="Microsoft Sans Serif" panose="020B0604020202020204"/>
            </a:endParaRPr>
          </a:p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spc="-85" dirty="0"/>
              <a:t>Доступность</a:t>
            </a:r>
            <a:r>
              <a:rPr spc="-25" dirty="0"/>
              <a:t> </a:t>
            </a:r>
            <a:r>
              <a:rPr spc="-120" dirty="0"/>
              <a:t>для</a:t>
            </a:r>
            <a:r>
              <a:rPr spc="-60" dirty="0"/>
              <a:t> </a:t>
            </a:r>
            <a:r>
              <a:rPr spc="-120" dirty="0"/>
              <a:t>маломобильных</a:t>
            </a:r>
            <a:r>
              <a:rPr spc="-25" dirty="0"/>
              <a:t> </a:t>
            </a:r>
            <a:r>
              <a:rPr spc="-10" dirty="0"/>
              <a:t>граждан</a:t>
            </a:r>
            <a:endParaRPr spc="-10" dirty="0"/>
          </a:p>
          <a:p>
            <a:pPr marL="12700" marR="1342390">
              <a:lnSpc>
                <a:spcPts val="1300"/>
              </a:lnSpc>
              <a:spcBef>
                <a:spcPts val="225"/>
              </a:spcBef>
            </a:pPr>
            <a:r>
              <a:rPr sz="975" b="0" spc="2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обеспечена</a:t>
            </a:r>
            <a:r>
              <a:rPr sz="975" b="0" spc="11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975" b="0" spc="1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за</a:t>
            </a:r>
            <a:r>
              <a:rPr sz="975" b="0" spc="8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975" b="0" spc="2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счет</a:t>
            </a:r>
            <a:r>
              <a:rPr sz="975" b="0" spc="9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975" b="0" spc="2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обеспечения</a:t>
            </a:r>
            <a:r>
              <a:rPr sz="975" b="0" spc="12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975" b="0" spc="2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беспрепятственной</a:t>
            </a:r>
            <a:r>
              <a:rPr sz="975" b="0" spc="14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975" b="0" spc="-1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среды </a:t>
            </a:r>
            <a:r>
              <a:rPr sz="975" b="0" spc="8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и</a:t>
            </a:r>
            <a:r>
              <a:rPr sz="975" b="0" spc="10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975" b="0" spc="1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предусмотренных</a:t>
            </a:r>
            <a:r>
              <a:rPr sz="975" b="0" spc="14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975" b="0" spc="1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пандусов</a:t>
            </a:r>
            <a:r>
              <a:rPr sz="975" b="0" spc="10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975" b="0" spc="8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и</a:t>
            </a:r>
            <a:r>
              <a:rPr sz="975" b="0" spc="10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975" b="0" spc="-1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лифтов</a:t>
            </a:r>
            <a:endParaRPr sz="975">
              <a:latin typeface="Microsoft Sans Serif" panose="020B0604020202020204"/>
              <a:cs typeface="Microsoft Sans Serif" panose="020B0604020202020204"/>
            </a:endParaRPr>
          </a:p>
        </p:txBody>
      </p:sp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4875605" y="1981463"/>
            <a:ext cx="174551" cy="17578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4875605" y="3124064"/>
            <a:ext cx="174551" cy="17578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4875605" y="4038890"/>
            <a:ext cx="174551" cy="17578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4875605" y="4877022"/>
            <a:ext cx="174551" cy="17578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4875605" y="5791496"/>
            <a:ext cx="174551" cy="175788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-153670" y="-15240"/>
            <a:ext cx="4711065" cy="6852920"/>
            <a:chOff x="0" y="1014"/>
            <a:chExt cx="6582" cy="8773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014"/>
              <a:ext cx="4108" cy="288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50" y="1014"/>
              <a:ext cx="2332" cy="289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4035"/>
              <a:ext cx="6582" cy="352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7698"/>
              <a:ext cx="2909" cy="208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47" y="7697"/>
              <a:ext cx="3534" cy="2090"/>
            </a:xfrm>
            <a:prstGeom prst="rect">
              <a:avLst/>
            </a:prstGeom>
          </p:spPr>
        </p:pic>
      </p:grpSp>
      <p:sp>
        <p:nvSpPr>
          <p:cNvPr id="14" name="object 14"/>
          <p:cNvSpPr/>
          <p:nvPr/>
        </p:nvSpPr>
        <p:spPr>
          <a:xfrm>
            <a:off x="8892195" y="-278"/>
            <a:ext cx="1011508" cy="329604"/>
          </a:xfrm>
          <a:custGeom>
            <a:avLst/>
            <a:gdLst/>
            <a:ahLst/>
            <a:cxnLst/>
            <a:rect l="l" t="t" r="r" b="b"/>
            <a:pathLst>
              <a:path w="1245234" h="405765">
                <a:moveTo>
                  <a:pt x="1245107" y="0"/>
                </a:moveTo>
                <a:lnTo>
                  <a:pt x="0" y="0"/>
                </a:lnTo>
                <a:lnTo>
                  <a:pt x="0" y="405384"/>
                </a:lnTo>
                <a:lnTo>
                  <a:pt x="1245107" y="405384"/>
                </a:lnTo>
                <a:lnTo>
                  <a:pt x="1245107" y="0"/>
                </a:lnTo>
                <a:close/>
              </a:path>
            </a:pathLst>
          </a:custGeom>
          <a:solidFill>
            <a:srgbClr val="00ABAA"/>
          </a:solidFill>
        </p:spPr>
        <p:txBody>
          <a:bodyPr wrap="square" lIns="0" tIns="0" rIns="0" bIns="0" rtlCol="0"/>
          <a:lstStyle/>
          <a:p>
            <a:endParaRPr sz="100"/>
          </a:p>
        </p:txBody>
      </p:sp>
      <p:sp>
        <p:nvSpPr>
          <p:cNvPr id="15" name="object 15"/>
          <p:cNvSpPr/>
          <p:nvPr/>
        </p:nvSpPr>
        <p:spPr>
          <a:xfrm>
            <a:off x="8891905" y="6374130"/>
            <a:ext cx="1011555" cy="483870"/>
          </a:xfrm>
          <a:custGeom>
            <a:avLst/>
            <a:gdLst/>
            <a:ahLst/>
            <a:cxnLst/>
            <a:rect l="l" t="t" r="r" b="b"/>
            <a:pathLst>
              <a:path w="1245234" h="2184400">
                <a:moveTo>
                  <a:pt x="1245107" y="0"/>
                </a:moveTo>
                <a:lnTo>
                  <a:pt x="0" y="0"/>
                </a:lnTo>
                <a:lnTo>
                  <a:pt x="0" y="2183890"/>
                </a:lnTo>
                <a:lnTo>
                  <a:pt x="1245107" y="2183890"/>
                </a:lnTo>
                <a:lnTo>
                  <a:pt x="1245107" y="0"/>
                </a:lnTo>
                <a:close/>
              </a:path>
            </a:pathLst>
          </a:custGeom>
          <a:solidFill>
            <a:srgbClr val="00ABAA"/>
          </a:solidFill>
        </p:spPr>
        <p:txBody>
          <a:bodyPr wrap="square" lIns="0" tIns="0" rIns="0" bIns="0" rtlCol="0"/>
          <a:lstStyle/>
          <a:p>
            <a:endParaRPr sz="1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20510" y="1698625"/>
            <a:ext cx="3282950" cy="3856355"/>
            <a:chOff x="8150352" y="1298435"/>
            <a:chExt cx="4041775" cy="454215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8150352" y="1298435"/>
              <a:ext cx="4041647" cy="454154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237220" y="1389888"/>
              <a:ext cx="3954779" cy="4363720"/>
            </a:xfrm>
            <a:custGeom>
              <a:avLst/>
              <a:gdLst/>
              <a:ahLst/>
              <a:cxnLst/>
              <a:rect l="l" t="t" r="r" b="b"/>
              <a:pathLst>
                <a:path w="3954779" h="4363720">
                  <a:moveTo>
                    <a:pt x="3954779" y="0"/>
                  </a:moveTo>
                  <a:lnTo>
                    <a:pt x="173862" y="0"/>
                  </a:lnTo>
                  <a:lnTo>
                    <a:pt x="127646" y="6211"/>
                  </a:lnTo>
                  <a:lnTo>
                    <a:pt x="86115" y="23739"/>
                  </a:lnTo>
                  <a:lnTo>
                    <a:pt x="50926" y="50926"/>
                  </a:lnTo>
                  <a:lnTo>
                    <a:pt x="23739" y="86115"/>
                  </a:lnTo>
                  <a:lnTo>
                    <a:pt x="6211" y="127646"/>
                  </a:lnTo>
                  <a:lnTo>
                    <a:pt x="0" y="173862"/>
                  </a:lnTo>
                  <a:lnTo>
                    <a:pt x="0" y="4189349"/>
                  </a:lnTo>
                  <a:lnTo>
                    <a:pt x="6211" y="4235574"/>
                  </a:lnTo>
                  <a:lnTo>
                    <a:pt x="23739" y="4277107"/>
                  </a:lnTo>
                  <a:lnTo>
                    <a:pt x="50926" y="4312294"/>
                  </a:lnTo>
                  <a:lnTo>
                    <a:pt x="86115" y="4339478"/>
                  </a:lnTo>
                  <a:lnTo>
                    <a:pt x="127646" y="4357002"/>
                  </a:lnTo>
                  <a:lnTo>
                    <a:pt x="173862" y="4363212"/>
                  </a:lnTo>
                  <a:lnTo>
                    <a:pt x="3954779" y="4363212"/>
                  </a:lnTo>
                  <a:lnTo>
                    <a:pt x="3954779" y="0"/>
                  </a:lnTo>
                  <a:close/>
                </a:path>
              </a:pathLst>
            </a:custGeom>
            <a:solidFill>
              <a:srgbClr val="00ABAA"/>
            </a:solidFill>
          </p:spPr>
          <p:txBody>
            <a:bodyPr wrap="square" lIns="0" tIns="0" rIns="0" bIns="0" rtlCol="0"/>
            <a:lstStyle/>
            <a:p>
              <a:endParaRPr sz="100"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030720" y="1818005"/>
            <a:ext cx="1836420" cy="2564765"/>
          </a:xfrm>
          <a:prstGeom prst="rect">
            <a:avLst/>
          </a:prstGeom>
        </p:spPr>
        <p:txBody>
          <a:bodyPr vert="horz" wrap="square" lIns="0" tIns="64992" rIns="0" bIns="0" rtlCol="0">
            <a:noAutofit/>
          </a:bodyPr>
          <a:lstStyle/>
          <a:p>
            <a:pPr marL="12700" algn="dist">
              <a:lnSpc>
                <a:spcPct val="100000"/>
              </a:lnSpc>
              <a:spcBef>
                <a:spcPts val="630"/>
              </a:spcBef>
            </a:pPr>
            <a:r>
              <a:rPr sz="1950" b="1" spc="-14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23</a:t>
            </a:r>
            <a:r>
              <a:rPr sz="1950" b="1" spc="-11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950" b="1" spc="-15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110,06</a:t>
            </a:r>
            <a:r>
              <a:rPr sz="1950" b="1" spc="-12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b="1" spc="-7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куб.м</a:t>
            </a:r>
            <a:endParaRPr sz="1300">
              <a:latin typeface="Tahoma" panose="020B0604030504040204"/>
              <a:cs typeface="Tahoma" panose="020B0604030504040204"/>
            </a:endParaRPr>
          </a:p>
          <a:p>
            <a:pPr marL="12700" algn="l">
              <a:lnSpc>
                <a:spcPct val="100000"/>
              </a:lnSpc>
              <a:spcBef>
                <a:spcPts val="285"/>
              </a:spcBef>
            </a:pPr>
            <a:r>
              <a:rPr sz="1000" spc="10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Строительный</a:t>
            </a:r>
            <a:r>
              <a:rPr sz="1000" spc="320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объем</a:t>
            </a:r>
            <a:endParaRPr sz="1000">
              <a:latin typeface="Microsoft Sans Serif" panose="020B0604020202020204"/>
              <a:cs typeface="Microsoft Sans Serif" panose="020B0604020202020204"/>
            </a:endParaRPr>
          </a:p>
          <a:p>
            <a:pPr marL="12700" algn="dist">
              <a:lnSpc>
                <a:spcPct val="100000"/>
              </a:lnSpc>
              <a:spcBef>
                <a:spcPts val="1275"/>
              </a:spcBef>
            </a:pPr>
            <a:r>
              <a:rPr sz="1950" b="1" spc="-14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1</a:t>
            </a:r>
            <a:r>
              <a:rPr sz="1950" b="1" spc="-10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950" b="1" spc="-15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085,39</a:t>
            </a:r>
            <a:r>
              <a:rPr sz="1950" b="1" spc="-114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b="1" spc="-2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кв.м</a:t>
            </a:r>
            <a:endParaRPr sz="1300">
              <a:latin typeface="Tahoma" panose="020B0604030504040204"/>
              <a:cs typeface="Tahoma" panose="020B0604030504040204"/>
            </a:endParaRPr>
          </a:p>
          <a:p>
            <a:pPr marL="12700" algn="l">
              <a:lnSpc>
                <a:spcPct val="100000"/>
              </a:lnSpc>
              <a:spcBef>
                <a:spcPts val="290"/>
              </a:spcBef>
            </a:pPr>
            <a:r>
              <a:rPr sz="1000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Площадь</a:t>
            </a:r>
            <a:r>
              <a:rPr sz="1000" spc="220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застройки</a:t>
            </a:r>
            <a:endParaRPr sz="1000">
              <a:latin typeface="Microsoft Sans Serif" panose="020B0604020202020204"/>
              <a:cs typeface="Microsoft Sans Serif" panose="020B0604020202020204"/>
            </a:endParaRPr>
          </a:p>
          <a:p>
            <a:pPr algn="dist">
              <a:lnSpc>
                <a:spcPct val="100000"/>
              </a:lnSpc>
            </a:pPr>
            <a:endParaRPr sz="1055">
              <a:latin typeface="Microsoft Sans Serif" panose="020B0604020202020204"/>
              <a:cs typeface="Microsoft Sans Serif" panose="020B0604020202020204"/>
            </a:endParaRPr>
          </a:p>
          <a:p>
            <a:pPr marL="12700" algn="dist">
              <a:lnSpc>
                <a:spcPct val="100000"/>
              </a:lnSpc>
            </a:pPr>
            <a:r>
              <a:rPr sz="1950" b="1" spc="-14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5</a:t>
            </a:r>
            <a:r>
              <a:rPr sz="1950" b="1" spc="-7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950" b="1" spc="-16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830,16</a:t>
            </a:r>
            <a:r>
              <a:rPr sz="1950" b="1" spc="-1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b="1" spc="-2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кв.м</a:t>
            </a:r>
            <a:endParaRPr sz="1300">
              <a:latin typeface="Tahoma" panose="020B0604030504040204"/>
              <a:cs typeface="Tahoma" panose="020B0604030504040204"/>
            </a:endParaRPr>
          </a:p>
          <a:p>
            <a:pPr marL="12700" algn="l">
              <a:lnSpc>
                <a:spcPct val="100000"/>
              </a:lnSpc>
              <a:spcBef>
                <a:spcPts val="290"/>
              </a:spcBef>
            </a:pPr>
            <a:r>
              <a:rPr sz="1000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Общая</a:t>
            </a:r>
            <a:r>
              <a:rPr sz="1000" spc="135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площадь</a:t>
            </a:r>
            <a:endParaRPr sz="1000">
              <a:latin typeface="Microsoft Sans Serif" panose="020B0604020202020204"/>
              <a:cs typeface="Microsoft Sans Serif" panose="020B0604020202020204"/>
            </a:endParaRPr>
          </a:p>
          <a:p>
            <a:pPr marL="12700" algn="dist">
              <a:lnSpc>
                <a:spcPct val="100000"/>
              </a:lnSpc>
              <a:spcBef>
                <a:spcPts val="770"/>
              </a:spcBef>
            </a:pPr>
            <a:r>
              <a:rPr sz="1950" b="1" spc="-14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4</a:t>
            </a:r>
            <a:r>
              <a:rPr sz="1950" b="1" spc="-10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950" b="1" spc="-15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156,67</a:t>
            </a:r>
            <a:r>
              <a:rPr sz="1950" b="1" spc="-114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b="1" spc="-2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кв.м</a:t>
            </a:r>
            <a:endParaRPr sz="1300">
              <a:latin typeface="Tahoma" panose="020B0604030504040204"/>
              <a:cs typeface="Tahoma" panose="020B0604030504040204"/>
            </a:endParaRPr>
          </a:p>
          <a:p>
            <a:pPr marL="12700" algn="l">
              <a:lnSpc>
                <a:spcPct val="100000"/>
              </a:lnSpc>
              <a:spcBef>
                <a:spcPts val="290"/>
              </a:spcBef>
            </a:pPr>
            <a:r>
              <a:rPr sz="1000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Полезная</a:t>
            </a:r>
            <a:r>
              <a:rPr sz="1000" spc="120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площадь</a:t>
            </a:r>
            <a:endParaRPr sz="10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677285" y="534035"/>
            <a:ext cx="5607050" cy="440055"/>
          </a:xfrm>
          <a:prstGeom prst="rect">
            <a:avLst/>
          </a:prstGeom>
        </p:spPr>
        <p:txBody>
          <a:bodyPr vert="horz" wrap="square" lIns="0" tIns="9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90" dirty="0"/>
              <a:t>Технические</a:t>
            </a:r>
            <a:r>
              <a:rPr lang="en-US" sz="2800" spc="-190" dirty="0"/>
              <a:t> </a:t>
            </a:r>
            <a:r>
              <a:rPr sz="2800" spc="-170" dirty="0"/>
              <a:t>характеристики</a:t>
            </a:r>
            <a:endParaRPr sz="2800" spc="-170" dirty="0"/>
          </a:p>
        </p:txBody>
      </p:sp>
      <p:sp>
        <p:nvSpPr>
          <p:cNvPr id="7" name="object 7"/>
          <p:cNvSpPr txBox="1"/>
          <p:nvPr/>
        </p:nvSpPr>
        <p:spPr>
          <a:xfrm>
            <a:off x="6966585" y="4542790"/>
            <a:ext cx="711200" cy="590550"/>
          </a:xfrm>
          <a:prstGeom prst="rect">
            <a:avLst/>
          </a:prstGeom>
        </p:spPr>
        <p:txBody>
          <a:bodyPr vert="horz" wrap="square" lIns="0" tIns="66539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1950" b="1" spc="-5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6</a:t>
            </a:r>
            <a:endParaRPr sz="1950">
              <a:latin typeface="Tahoma" panose="020B0604030504040204"/>
              <a:cs typeface="Tahoma" panose="020B0604030504040204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55" spc="-10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Этажность</a:t>
            </a:r>
            <a:endParaRPr sz="1055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966585" y="2418080"/>
            <a:ext cx="2045335" cy="2864485"/>
          </a:xfrm>
          <a:custGeom>
            <a:avLst/>
            <a:gdLst/>
            <a:ahLst/>
            <a:cxnLst/>
            <a:rect l="l" t="t" r="r" b="b"/>
            <a:pathLst>
              <a:path w="2517775" h="3373120">
                <a:moveTo>
                  <a:pt x="1042416" y="2548128"/>
                </a:moveTo>
                <a:lnTo>
                  <a:pt x="1042416" y="3372739"/>
                </a:lnTo>
              </a:path>
              <a:path w="2517775" h="3373120">
                <a:moveTo>
                  <a:pt x="0" y="0"/>
                </a:moveTo>
                <a:lnTo>
                  <a:pt x="2517775" y="0"/>
                </a:lnTo>
              </a:path>
              <a:path w="2517775" h="3373120">
                <a:moveTo>
                  <a:pt x="0" y="762000"/>
                </a:moveTo>
                <a:lnTo>
                  <a:pt x="2517775" y="762000"/>
                </a:lnTo>
              </a:path>
              <a:path w="2517775" h="3373120">
                <a:moveTo>
                  <a:pt x="0" y="1548384"/>
                </a:moveTo>
                <a:lnTo>
                  <a:pt x="2517775" y="1548384"/>
                </a:lnTo>
              </a:path>
              <a:path w="2517775" h="3373120">
                <a:moveTo>
                  <a:pt x="2241804" y="2548128"/>
                </a:moveTo>
                <a:lnTo>
                  <a:pt x="2241804" y="3372739"/>
                </a:lnTo>
              </a:path>
            </a:pathLst>
          </a:custGeom>
          <a:ln w="4445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endParaRPr sz="100"/>
          </a:p>
        </p:txBody>
      </p:sp>
      <p:sp>
        <p:nvSpPr>
          <p:cNvPr id="10" name="object 10"/>
          <p:cNvSpPr txBox="1"/>
          <p:nvPr/>
        </p:nvSpPr>
        <p:spPr>
          <a:xfrm>
            <a:off x="897707" y="5655708"/>
            <a:ext cx="1037815" cy="570865"/>
          </a:xfrm>
          <a:prstGeom prst="rect">
            <a:avLst/>
          </a:prstGeom>
        </p:spPr>
        <p:txBody>
          <a:bodyPr vert="horz" wrap="square" lIns="0" tIns="9800" rIns="0" bIns="0" rtlCol="0">
            <a:spAutoFit/>
          </a:bodyPr>
          <a:lstStyle/>
          <a:p>
            <a:pPr marL="12700">
              <a:lnSpc>
                <a:spcPts val="1480"/>
              </a:lnSpc>
              <a:spcBef>
                <a:spcPts val="95"/>
              </a:spcBef>
            </a:pPr>
            <a:r>
              <a:rPr sz="1055" spc="-1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Отопление</a:t>
            </a:r>
            <a:endParaRPr sz="1055">
              <a:latin typeface="Microsoft Sans Serif" panose="020B0604020202020204"/>
              <a:cs typeface="Microsoft Sans Serif" panose="020B0604020202020204"/>
            </a:endParaRPr>
          </a:p>
          <a:p>
            <a:pPr marL="12700" marR="5080">
              <a:lnSpc>
                <a:spcPts val="1400"/>
              </a:lnSpc>
              <a:spcBef>
                <a:spcPts val="100"/>
              </a:spcBef>
            </a:pPr>
            <a:r>
              <a:rPr sz="105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от</a:t>
            </a:r>
            <a:r>
              <a:rPr sz="1055" spc="5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5" spc="-1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собственной </a:t>
            </a:r>
            <a:r>
              <a:rPr sz="1055" spc="3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котельной</a:t>
            </a:r>
            <a:endParaRPr sz="1055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06325" y="5655708"/>
            <a:ext cx="1394756" cy="749300"/>
          </a:xfrm>
          <a:prstGeom prst="rect">
            <a:avLst/>
          </a:prstGeom>
        </p:spPr>
        <p:txBody>
          <a:bodyPr vert="horz" wrap="square" lIns="0" tIns="9800" rIns="0" bIns="0" rtlCol="0">
            <a:spAutoFit/>
          </a:bodyPr>
          <a:lstStyle/>
          <a:p>
            <a:pPr marL="12700">
              <a:lnSpc>
                <a:spcPts val="1480"/>
              </a:lnSpc>
              <a:spcBef>
                <a:spcPts val="95"/>
              </a:spcBef>
            </a:pPr>
            <a:r>
              <a:rPr sz="1055" spc="-1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Центральное</a:t>
            </a:r>
            <a:endParaRPr sz="1055">
              <a:latin typeface="Microsoft Sans Serif" panose="020B0604020202020204"/>
              <a:cs typeface="Microsoft Sans Serif" panose="020B0604020202020204"/>
            </a:endParaRPr>
          </a:p>
          <a:p>
            <a:pPr marL="12700" marR="5080">
              <a:lnSpc>
                <a:spcPts val="1400"/>
              </a:lnSpc>
              <a:spcBef>
                <a:spcPts val="100"/>
              </a:spcBef>
            </a:pPr>
            <a:r>
              <a:rPr sz="1055" spc="4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кондиционирование </a:t>
            </a:r>
            <a:r>
              <a:rPr sz="105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с</a:t>
            </a:r>
            <a:r>
              <a:rPr sz="1055" spc="-4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5" spc="3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индивидуальным</a:t>
            </a:r>
            <a:endParaRPr sz="1055">
              <a:latin typeface="Microsoft Sans Serif" panose="020B0604020202020204"/>
              <a:cs typeface="Microsoft Sans Serif" panose="020B0604020202020204"/>
            </a:endParaRPr>
          </a:p>
          <a:p>
            <a:pPr marL="12700">
              <a:lnSpc>
                <a:spcPts val="1390"/>
              </a:lnSpc>
            </a:pPr>
            <a:r>
              <a:rPr sz="1055" spc="-1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управлением</a:t>
            </a:r>
            <a:endParaRPr sz="1055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8854" y="5258285"/>
            <a:ext cx="2115347" cy="209550"/>
          </a:xfrm>
          <a:prstGeom prst="rect">
            <a:avLst/>
          </a:prstGeom>
        </p:spPr>
        <p:txBody>
          <a:bodyPr vert="horz" wrap="square" lIns="0" tIns="9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70" dirty="0">
                <a:solidFill>
                  <a:srgbClr val="58A0A0"/>
                </a:solidFill>
                <a:latin typeface="Tahoma" panose="020B0604030504040204"/>
                <a:cs typeface="Tahoma" panose="020B0604030504040204"/>
              </a:rPr>
              <a:t>В</a:t>
            </a:r>
            <a:r>
              <a:rPr sz="1300" b="1" spc="-55" dirty="0">
                <a:solidFill>
                  <a:srgbClr val="58A0A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b="1" spc="-100" dirty="0">
                <a:solidFill>
                  <a:srgbClr val="58A0A0"/>
                </a:solidFill>
                <a:latin typeface="Tahoma" panose="020B0604030504040204"/>
                <a:cs typeface="Tahoma" panose="020B0604030504040204"/>
              </a:rPr>
              <a:t>проекте</a:t>
            </a:r>
            <a:r>
              <a:rPr sz="1300" b="1" spc="-60" dirty="0">
                <a:solidFill>
                  <a:srgbClr val="58A0A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b="1" spc="-105" dirty="0">
                <a:solidFill>
                  <a:srgbClr val="58A0A0"/>
                </a:solidFill>
                <a:latin typeface="Tahoma" panose="020B0604030504040204"/>
                <a:cs typeface="Tahoma" panose="020B0604030504040204"/>
              </a:rPr>
              <a:t>предусмотрены:</a:t>
            </a:r>
            <a:endParaRPr sz="13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764072" y="5655708"/>
            <a:ext cx="1682580" cy="750570"/>
          </a:xfrm>
          <a:prstGeom prst="rect">
            <a:avLst/>
          </a:prstGeom>
        </p:spPr>
        <p:txBody>
          <a:bodyPr vert="horz" wrap="square" lIns="0" tIns="9800" rIns="0" bIns="0" rtlCol="0">
            <a:spAutoFit/>
          </a:bodyPr>
          <a:lstStyle/>
          <a:p>
            <a:pPr marL="12700">
              <a:lnSpc>
                <a:spcPts val="1480"/>
              </a:lnSpc>
              <a:spcBef>
                <a:spcPts val="95"/>
              </a:spcBef>
            </a:pPr>
            <a:r>
              <a:rPr sz="105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Системы</a:t>
            </a:r>
            <a:r>
              <a:rPr sz="1055" spc="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5" spc="-1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вентиляции,</a:t>
            </a:r>
            <a:endParaRPr sz="1055">
              <a:latin typeface="Microsoft Sans Serif" panose="020B0604020202020204"/>
              <a:cs typeface="Microsoft Sans Serif" panose="020B0604020202020204"/>
            </a:endParaRPr>
          </a:p>
          <a:p>
            <a:pPr marL="12700" marR="5080">
              <a:lnSpc>
                <a:spcPts val="1400"/>
              </a:lnSpc>
              <a:spcBef>
                <a:spcPts val="100"/>
              </a:spcBef>
            </a:pPr>
            <a:r>
              <a:rPr sz="1055" spc="5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пожарной</a:t>
            </a:r>
            <a:r>
              <a:rPr sz="1055" spc="4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5" spc="-1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сигнализации, пожаротушения, </a:t>
            </a:r>
            <a:r>
              <a:rPr sz="105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голосового</a:t>
            </a:r>
            <a:r>
              <a:rPr sz="1055" spc="39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055" spc="4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оповещения</a:t>
            </a:r>
            <a:endParaRPr sz="1055">
              <a:latin typeface="Microsoft Sans Serif" panose="020B0604020202020204"/>
              <a:cs typeface="Microsoft Sans Serif" panose="020B0604020202020204"/>
            </a:endParaRPr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69468" y="5681985"/>
            <a:ext cx="479087" cy="390962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3668" y="5637304"/>
            <a:ext cx="480324" cy="480325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13597" y="5717166"/>
            <a:ext cx="481563" cy="318124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32287" y="2036306"/>
            <a:ext cx="3263236" cy="2915372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0350" y="635"/>
            <a:ext cx="2776220" cy="4333875"/>
          </a:xfrm>
          <a:prstGeom prst="rect">
            <a:avLst/>
          </a:prstGeom>
        </p:spPr>
      </p:pic>
      <p:sp>
        <p:nvSpPr>
          <p:cNvPr id="19" name="object 7"/>
          <p:cNvSpPr txBox="1"/>
          <p:nvPr/>
        </p:nvSpPr>
        <p:spPr>
          <a:xfrm>
            <a:off x="7923530" y="4542790"/>
            <a:ext cx="810895" cy="722630"/>
          </a:xfrm>
          <a:prstGeom prst="rect">
            <a:avLst/>
          </a:prstGeom>
        </p:spPr>
        <p:txBody>
          <a:bodyPr vert="horz" wrap="square" lIns="0" tIns="66539" rIns="0" bIns="0" rtlCol="0">
            <a:noAutofit/>
          </a:bodyPr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lang="en-US" altLang="en-US" sz="1950" b="1" spc="-5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7 </a:t>
            </a:r>
            <a:r>
              <a:rPr lang="ru-RU" altLang="en-US" sz="1055" spc="-10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Количество этажей</a:t>
            </a:r>
            <a:endParaRPr lang="ru-RU" altLang="en-US" sz="1055" spc="-10" dirty="0">
              <a:solidFill>
                <a:srgbClr val="FFFFFF"/>
              </a:solidFill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20" name="object 7"/>
          <p:cNvSpPr txBox="1"/>
          <p:nvPr/>
        </p:nvSpPr>
        <p:spPr>
          <a:xfrm>
            <a:off x="9011920" y="4542790"/>
            <a:ext cx="711200" cy="590550"/>
          </a:xfrm>
          <a:prstGeom prst="rect">
            <a:avLst/>
          </a:prstGeom>
        </p:spPr>
        <p:txBody>
          <a:bodyPr vert="horz" wrap="square" lIns="0" tIns="66539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lang="ru-RU" altLang="en-US" sz="1950" b="1" spc="-5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2 </a:t>
            </a:r>
            <a:endParaRPr lang="ru-RU" altLang="en-US" sz="1950" b="1" spc="-50" dirty="0">
              <a:solidFill>
                <a:srgbClr val="FFFFFF"/>
              </a:solidFill>
              <a:latin typeface="Tahoma" panose="020B0604030504040204"/>
              <a:cs typeface="Tahoma" panose="020B0604030504040204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lang="ru-RU" altLang="en-US" sz="1055" spc="-10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Лифта</a:t>
            </a:r>
            <a:endParaRPr lang="ru-RU" altLang="en-US" sz="1055" spc="-10" dirty="0">
              <a:solidFill>
                <a:srgbClr val="FFFFFF"/>
              </a:solidFill>
              <a:latin typeface="Microsoft Sans Serif" panose="020B0604020202020204"/>
              <a:cs typeface="Microsoft Sans Serif" panose="020B060402020202020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" y="-635"/>
            <a:ext cx="4344035" cy="6858635"/>
          </a:xfrm>
          <a:custGeom>
            <a:avLst/>
            <a:gdLst/>
            <a:ahLst/>
            <a:cxnLst/>
            <a:rect l="l" t="t" r="r" b="b"/>
            <a:pathLst>
              <a:path w="5347970" h="6858000">
                <a:moveTo>
                  <a:pt x="5347716" y="0"/>
                </a:moveTo>
                <a:lnTo>
                  <a:pt x="0" y="0"/>
                </a:lnTo>
                <a:lnTo>
                  <a:pt x="0" y="6858000"/>
                </a:lnTo>
                <a:lnTo>
                  <a:pt x="5347716" y="6858000"/>
                </a:lnTo>
                <a:lnTo>
                  <a:pt x="5347716" y="0"/>
                </a:lnTo>
                <a:close/>
              </a:path>
            </a:pathLst>
          </a:custGeom>
          <a:solidFill>
            <a:srgbClr val="00ABAA"/>
          </a:solidFill>
        </p:spPr>
        <p:txBody>
          <a:bodyPr wrap="square" lIns="0" tIns="0" rIns="0" bIns="0" rtlCol="0"/>
          <a:lstStyle/>
          <a:p>
            <a:endParaRPr sz="100"/>
          </a:p>
        </p:txBody>
      </p:sp>
      <p:grpSp>
        <p:nvGrpSpPr>
          <p:cNvPr id="3" name="object 3"/>
          <p:cNvGrpSpPr/>
          <p:nvPr/>
        </p:nvGrpSpPr>
        <p:grpSpPr>
          <a:xfrm>
            <a:off x="303465" y="1373841"/>
            <a:ext cx="9599930" cy="4872216"/>
            <a:chOff x="373586" y="898961"/>
            <a:chExt cx="11818162" cy="5998027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8604398" y="898961"/>
              <a:ext cx="3587349" cy="346696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686480" y="971662"/>
              <a:ext cx="3505268" cy="3288729"/>
            </a:xfrm>
            <a:custGeom>
              <a:avLst/>
              <a:gdLst/>
              <a:ahLst/>
              <a:cxnLst/>
              <a:rect l="l" t="t" r="r" b="b"/>
              <a:pathLst>
                <a:path w="3505200" h="2654935">
                  <a:moveTo>
                    <a:pt x="3505200" y="0"/>
                  </a:moveTo>
                  <a:lnTo>
                    <a:pt x="105791" y="0"/>
                  </a:lnTo>
                  <a:lnTo>
                    <a:pt x="64615" y="8314"/>
                  </a:lnTo>
                  <a:lnTo>
                    <a:pt x="30988" y="30987"/>
                  </a:lnTo>
                  <a:lnTo>
                    <a:pt x="8314" y="64615"/>
                  </a:lnTo>
                  <a:lnTo>
                    <a:pt x="0" y="105790"/>
                  </a:lnTo>
                  <a:lnTo>
                    <a:pt x="0" y="2549017"/>
                  </a:lnTo>
                  <a:lnTo>
                    <a:pt x="8314" y="2590192"/>
                  </a:lnTo>
                  <a:lnTo>
                    <a:pt x="30988" y="2623820"/>
                  </a:lnTo>
                  <a:lnTo>
                    <a:pt x="64615" y="2646493"/>
                  </a:lnTo>
                  <a:lnTo>
                    <a:pt x="105791" y="2654808"/>
                  </a:lnTo>
                  <a:lnTo>
                    <a:pt x="3505200" y="2654808"/>
                  </a:lnTo>
                  <a:lnTo>
                    <a:pt x="3505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0"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3586" y="1511807"/>
              <a:ext cx="8132064" cy="42336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96165" y="5194131"/>
              <a:ext cx="394366" cy="1702857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723190" y="685512"/>
            <a:ext cx="4164670" cy="440055"/>
          </a:xfrm>
          <a:prstGeom prst="rect">
            <a:avLst/>
          </a:prstGeom>
        </p:spPr>
        <p:txBody>
          <a:bodyPr vert="horz" wrap="square" lIns="0" tIns="9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75" dirty="0"/>
              <a:t>Поэтажный</a:t>
            </a:r>
            <a:r>
              <a:rPr sz="2800" spc="-190" dirty="0"/>
              <a:t> </a:t>
            </a:r>
            <a:r>
              <a:rPr sz="2800" spc="-260" dirty="0"/>
              <a:t>план:</a:t>
            </a:r>
            <a:r>
              <a:rPr sz="2800" spc="-195" dirty="0"/>
              <a:t> </a:t>
            </a:r>
            <a:r>
              <a:rPr sz="2800" spc="-200" dirty="0"/>
              <a:t>1</a:t>
            </a:r>
            <a:r>
              <a:rPr sz="2800" spc="-204" dirty="0"/>
              <a:t> </a:t>
            </a:r>
            <a:r>
              <a:rPr sz="2800" spc="-125" dirty="0"/>
              <a:t>этаж</a:t>
            </a:r>
            <a:endParaRPr sz="2800" spc="-125" dirty="0"/>
          </a:p>
        </p:txBody>
      </p:sp>
      <p:sp>
        <p:nvSpPr>
          <p:cNvPr id="9" name="object 9"/>
          <p:cNvSpPr txBox="1"/>
          <p:nvPr/>
        </p:nvSpPr>
        <p:spPr>
          <a:xfrm>
            <a:off x="7312025" y="1804670"/>
            <a:ext cx="2522220" cy="2108200"/>
          </a:xfrm>
          <a:prstGeom prst="rect">
            <a:avLst/>
          </a:prstGeom>
        </p:spPr>
        <p:txBody>
          <a:bodyPr vert="horz" wrap="square" lIns="0" tIns="9439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sz="1055" spc="-1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Тамбуры</a:t>
            </a:r>
            <a:endParaRPr sz="1055">
              <a:latin typeface="Microsoft Sans Serif" panose="020B0604020202020204"/>
              <a:cs typeface="Microsoft Sans Serif" panose="020B0604020202020204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975" spc="-1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Вестибюль</a:t>
            </a:r>
            <a:endParaRPr sz="975">
              <a:latin typeface="Microsoft Sans Serif" panose="020B0604020202020204"/>
              <a:cs typeface="Microsoft Sans Serif" panose="020B0604020202020204"/>
            </a:endParaRPr>
          </a:p>
          <a:p>
            <a:pPr marL="12700" marR="5080">
              <a:lnSpc>
                <a:spcPct val="152000"/>
              </a:lnSpc>
            </a:pPr>
            <a:r>
              <a:rPr sz="975" spc="1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Помещения</a:t>
            </a:r>
            <a:r>
              <a:rPr sz="975" spc="25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975" spc="1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свободной</a:t>
            </a:r>
            <a:r>
              <a:rPr sz="975" spc="29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975" spc="4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планировки </a:t>
            </a:r>
            <a:r>
              <a:rPr sz="97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Санузлы</a:t>
            </a:r>
            <a:r>
              <a:rPr sz="975" spc="7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97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(женский,</a:t>
            </a:r>
            <a:r>
              <a:rPr sz="975" spc="9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975" spc="-1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мужской)</a:t>
            </a:r>
            <a:endParaRPr sz="975">
              <a:latin typeface="Microsoft Sans Serif" panose="020B0604020202020204"/>
              <a:cs typeface="Microsoft Sans Serif" panose="020B0604020202020204"/>
            </a:endParaRPr>
          </a:p>
          <a:p>
            <a:pPr marL="12700">
              <a:lnSpc>
                <a:spcPts val="1370"/>
              </a:lnSpc>
              <a:spcBef>
                <a:spcPts val="750"/>
              </a:spcBef>
            </a:pPr>
            <a:r>
              <a:rPr sz="975" spc="1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Комната</a:t>
            </a:r>
            <a:r>
              <a:rPr sz="975" spc="14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975" spc="1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хранения</a:t>
            </a:r>
            <a:r>
              <a:rPr sz="975" spc="15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975" spc="4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уборочного</a:t>
            </a:r>
            <a:endParaRPr sz="975">
              <a:latin typeface="Microsoft Sans Serif" panose="020B0604020202020204"/>
              <a:cs typeface="Microsoft Sans Serif" panose="020B0604020202020204"/>
            </a:endParaRPr>
          </a:p>
          <a:p>
            <a:pPr marL="12700">
              <a:lnSpc>
                <a:spcPts val="1370"/>
              </a:lnSpc>
            </a:pPr>
            <a:r>
              <a:rPr sz="975" spc="-1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инвентаря</a:t>
            </a:r>
            <a:endParaRPr sz="975">
              <a:latin typeface="Microsoft Sans Serif" panose="020B0604020202020204"/>
              <a:cs typeface="Microsoft Sans Serif" panose="020B0604020202020204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975" spc="-1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Электрощитовая</a:t>
            </a:r>
            <a:endParaRPr sz="975">
              <a:latin typeface="Microsoft Sans Serif" panose="020B0604020202020204"/>
              <a:cs typeface="Microsoft Sans Serif" panose="020B0604020202020204"/>
            </a:endParaRPr>
          </a:p>
          <a:p>
            <a:pPr marL="12700" marR="259080">
              <a:lnSpc>
                <a:spcPts val="1300"/>
              </a:lnSpc>
              <a:spcBef>
                <a:spcPts val="910"/>
              </a:spcBef>
            </a:pPr>
            <a:r>
              <a:rPr sz="975" spc="1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Помещение</a:t>
            </a:r>
            <a:r>
              <a:rPr sz="975" spc="16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975" spc="1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охраны</a:t>
            </a:r>
            <a:r>
              <a:rPr sz="975" spc="17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975" spc="8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и</a:t>
            </a:r>
            <a:r>
              <a:rPr sz="975" spc="14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975" spc="4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пожарной </a:t>
            </a:r>
            <a:r>
              <a:rPr sz="975" spc="-1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сигнализации</a:t>
            </a:r>
            <a:endParaRPr sz="975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161530" y="4396740"/>
            <a:ext cx="2551430" cy="260350"/>
          </a:xfrm>
          <a:prstGeom prst="rect">
            <a:avLst/>
          </a:prstGeom>
        </p:spPr>
        <p:txBody>
          <a:bodyPr vert="horz" wrap="square" lIns="0" tIns="98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120" dirty="0">
                <a:solidFill>
                  <a:srgbClr val="124D5A"/>
                </a:solidFill>
                <a:latin typeface="Tahoma" panose="020B0604030504040204"/>
                <a:cs typeface="Tahoma" panose="020B0604030504040204"/>
              </a:rPr>
              <a:t>Условные</a:t>
            </a:r>
            <a:r>
              <a:rPr sz="1300" b="1" spc="-50" dirty="0">
                <a:solidFill>
                  <a:srgbClr val="124D5A"/>
                </a:solidFill>
                <a:latin typeface="Tahoma" panose="020B0604030504040204"/>
                <a:cs typeface="Tahoma" panose="020B0604030504040204"/>
              </a:rPr>
              <a:t> обозначения:</a:t>
            </a:r>
            <a:endParaRPr sz="1300">
              <a:latin typeface="Tahoma" panose="020B0604030504040204"/>
              <a:cs typeface="Tahoma" panose="020B0604030504040204"/>
            </a:endParaRPr>
          </a:p>
          <a:p>
            <a:pPr marL="368300" marR="1052830" algn="l">
              <a:lnSpc>
                <a:spcPct val="117000"/>
              </a:lnSpc>
              <a:spcBef>
                <a:spcPts val="1260"/>
              </a:spcBef>
            </a:pPr>
            <a:endParaRPr sz="730">
              <a:latin typeface="Microsoft Sans Serif" panose="020B0604020202020204"/>
              <a:cs typeface="Microsoft Sans Serif" panose="020B0604020202020204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202392" y="1958315"/>
            <a:ext cx="73103" cy="1725834"/>
            <a:chOff x="8866631" y="1618488"/>
            <a:chExt cx="89995" cy="2124618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66631" y="1618488"/>
              <a:ext cx="89916" cy="8991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66631" y="1898904"/>
              <a:ext cx="89916" cy="9144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66631" y="2180844"/>
              <a:ext cx="89916" cy="8991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66631" y="2461260"/>
              <a:ext cx="89916" cy="8991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66631" y="2791043"/>
              <a:ext cx="89916" cy="8991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66631" y="3316924"/>
              <a:ext cx="89916" cy="8991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66710" y="3653191"/>
              <a:ext cx="89916" cy="89915"/>
            </a:xfrm>
            <a:prstGeom prst="rect">
              <a:avLst/>
            </a:prstGeom>
          </p:spPr>
        </p:pic>
      </p:grpSp>
      <p:sp>
        <p:nvSpPr>
          <p:cNvPr id="21" name="Текстовое поле 20"/>
          <p:cNvSpPr txBox="1"/>
          <p:nvPr/>
        </p:nvSpPr>
        <p:spPr>
          <a:xfrm>
            <a:off x="7465695" y="4734560"/>
            <a:ext cx="2681605" cy="15163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35000"/>
              </a:lnSpc>
              <a:spcBef>
                <a:spcPct val="0"/>
              </a:spcBef>
              <a:spcAft>
                <a:spcPct val="0"/>
              </a:spcAft>
            </a:pPr>
            <a:r>
              <a:rPr sz="730" spc="2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  <a:sym typeface="+mn-ea"/>
              </a:rPr>
              <a:t>перегородки</a:t>
            </a:r>
            <a:r>
              <a:rPr sz="730" spc="3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  <a:sym typeface="+mn-ea"/>
              </a:rPr>
              <a:t> </a:t>
            </a:r>
            <a:r>
              <a:rPr sz="730" spc="2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  <a:sym typeface="+mn-ea"/>
              </a:rPr>
              <a:t>из</a:t>
            </a:r>
            <a:r>
              <a:rPr lang="ru-RU" altLang="en-US" sz="730" spc="2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  <a:sym typeface="+mn-ea"/>
              </a:rPr>
              <a:t> </a:t>
            </a:r>
            <a:r>
              <a:rPr sz="730" spc="-1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  <a:sym typeface="+mn-ea"/>
              </a:rPr>
              <a:t>гипсокартона;</a:t>
            </a:r>
            <a:endParaRPr sz="730" spc="-10" dirty="0">
              <a:solidFill>
                <a:srgbClr val="7E7E7E"/>
              </a:solidFill>
              <a:latin typeface="Microsoft Sans Serif" panose="020B0604020202020204"/>
              <a:cs typeface="Microsoft Sans Serif" panose="020B0604020202020204"/>
              <a:sym typeface="+mn-ea"/>
            </a:endParaRPr>
          </a:p>
          <a:p>
            <a:pPr>
              <a:lnSpc>
                <a:spcPct val="135000"/>
              </a:lnSpc>
              <a:spcBef>
                <a:spcPct val="0"/>
              </a:spcBef>
              <a:spcAft>
                <a:spcPct val="0"/>
              </a:spcAft>
            </a:pPr>
            <a:r>
              <a:rPr sz="730" spc="1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  <a:sym typeface="+mn-ea"/>
              </a:rPr>
              <a:t>облицовка</a:t>
            </a:r>
            <a:r>
              <a:rPr sz="730" spc="13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  <a:sym typeface="+mn-ea"/>
              </a:rPr>
              <a:t> </a:t>
            </a:r>
            <a:r>
              <a:rPr sz="730" spc="1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  <a:sym typeface="+mn-ea"/>
              </a:rPr>
              <a:t>колонн</a:t>
            </a:r>
            <a:r>
              <a:rPr sz="730" spc="17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  <a:sym typeface="+mn-ea"/>
              </a:rPr>
              <a:t> </a:t>
            </a:r>
            <a:r>
              <a:rPr sz="730" spc="-2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  <a:sym typeface="+mn-ea"/>
              </a:rPr>
              <a:t>ГКЛ;</a:t>
            </a:r>
            <a:endParaRPr sz="730" spc="-20" dirty="0">
              <a:solidFill>
                <a:srgbClr val="7E7E7E"/>
              </a:solidFill>
              <a:latin typeface="Microsoft Sans Serif" panose="020B0604020202020204"/>
              <a:cs typeface="Microsoft Sans Serif" panose="020B0604020202020204"/>
              <a:sym typeface="+mn-ea"/>
            </a:endParaRPr>
          </a:p>
          <a:p>
            <a:pPr>
              <a:lnSpc>
                <a:spcPct val="135000"/>
              </a:lnSpc>
              <a:spcBef>
                <a:spcPct val="0"/>
              </a:spcBef>
              <a:spcAft>
                <a:spcPct val="0"/>
              </a:spcAft>
            </a:pPr>
            <a:r>
              <a:rPr sz="730" spc="2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  <a:sym typeface="+mn-ea"/>
              </a:rPr>
              <a:t>стены</a:t>
            </a:r>
            <a:r>
              <a:rPr sz="730" spc="1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  <a:sym typeface="+mn-ea"/>
              </a:rPr>
              <a:t> </a:t>
            </a:r>
            <a:r>
              <a:rPr sz="730" spc="7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  <a:sym typeface="+mn-ea"/>
              </a:rPr>
              <a:t>и</a:t>
            </a:r>
            <a:r>
              <a:rPr sz="730" spc="3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  <a:sym typeface="+mn-ea"/>
              </a:rPr>
              <a:t> </a:t>
            </a:r>
            <a:r>
              <a:rPr sz="730" spc="2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  <a:sym typeface="+mn-ea"/>
              </a:rPr>
              <a:t>перегородки</a:t>
            </a:r>
            <a:r>
              <a:rPr sz="730" spc="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  <a:sym typeface="+mn-ea"/>
              </a:rPr>
              <a:t> </a:t>
            </a:r>
            <a:r>
              <a:rPr sz="730" spc="2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  <a:sym typeface="+mn-ea"/>
              </a:rPr>
              <a:t>из</a:t>
            </a:r>
            <a:r>
              <a:rPr sz="730" spc="2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  <a:sym typeface="+mn-ea"/>
              </a:rPr>
              <a:t> </a:t>
            </a:r>
            <a:r>
              <a:rPr sz="730" spc="2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  <a:sym typeface="+mn-ea"/>
              </a:rPr>
              <a:t>керамического</a:t>
            </a:r>
            <a:r>
              <a:rPr sz="730" spc="-1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  <a:sym typeface="+mn-ea"/>
              </a:rPr>
              <a:t> кирпича; </a:t>
            </a:r>
            <a:endParaRPr sz="730" spc="-10" dirty="0">
              <a:solidFill>
                <a:srgbClr val="7E7E7E"/>
              </a:solidFill>
              <a:latin typeface="Microsoft Sans Serif" panose="020B0604020202020204"/>
              <a:cs typeface="Microsoft Sans Serif" panose="020B0604020202020204"/>
              <a:sym typeface="+mn-ea"/>
            </a:endParaRPr>
          </a:p>
          <a:p>
            <a:pPr>
              <a:lnSpc>
                <a:spcPct val="135000"/>
              </a:lnSpc>
              <a:spcBef>
                <a:spcPct val="0"/>
              </a:spcBef>
              <a:spcAft>
                <a:spcPct val="0"/>
              </a:spcAft>
            </a:pPr>
            <a:r>
              <a:rPr sz="730" spc="2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  <a:sym typeface="+mn-ea"/>
              </a:rPr>
              <a:t>минераловатный</a:t>
            </a:r>
            <a:r>
              <a:rPr sz="730" spc="14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  <a:sym typeface="+mn-ea"/>
              </a:rPr>
              <a:t> </a:t>
            </a:r>
            <a:r>
              <a:rPr sz="730" spc="-1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  <a:sym typeface="+mn-ea"/>
              </a:rPr>
              <a:t>утеплитель;</a:t>
            </a:r>
            <a:endParaRPr sz="730" spc="-10" dirty="0">
              <a:solidFill>
                <a:srgbClr val="7E7E7E"/>
              </a:solidFill>
              <a:latin typeface="Microsoft Sans Serif" panose="020B0604020202020204"/>
              <a:cs typeface="Microsoft Sans Serif" panose="020B0604020202020204"/>
              <a:sym typeface="+mn-ea"/>
            </a:endParaRPr>
          </a:p>
          <a:p>
            <a:pPr>
              <a:lnSpc>
                <a:spcPct val="135000"/>
              </a:lnSpc>
              <a:spcBef>
                <a:spcPct val="0"/>
              </a:spcBef>
              <a:spcAft>
                <a:spcPct val="0"/>
              </a:spcAft>
            </a:pPr>
            <a:endParaRPr sz="730" spc="-10" dirty="0">
              <a:solidFill>
                <a:srgbClr val="7E7E7E"/>
              </a:solidFill>
              <a:latin typeface="Microsoft Sans Serif" panose="020B0604020202020204"/>
              <a:cs typeface="Microsoft Sans Serif" panose="020B0604020202020204"/>
              <a:sym typeface="+mn-ea"/>
            </a:endParaRPr>
          </a:p>
          <a:p>
            <a:pPr>
              <a:lnSpc>
                <a:spcPct val="135000"/>
              </a:lnSpc>
              <a:spcBef>
                <a:spcPct val="0"/>
              </a:spcBef>
              <a:spcAft>
                <a:spcPct val="0"/>
              </a:spcAft>
            </a:pPr>
            <a:r>
              <a:rPr sz="73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  <a:sym typeface="+mn-ea"/>
              </a:rPr>
              <a:t>номер</a:t>
            </a:r>
            <a:r>
              <a:rPr sz="730" spc="16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  <a:sym typeface="+mn-ea"/>
              </a:rPr>
              <a:t> </a:t>
            </a:r>
            <a:r>
              <a:rPr sz="730" spc="-1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  <a:sym typeface="+mn-ea"/>
              </a:rPr>
              <a:t>помещения;</a:t>
            </a:r>
            <a:endParaRPr sz="730" spc="-10" dirty="0">
              <a:solidFill>
                <a:srgbClr val="7E7E7E"/>
              </a:solidFill>
              <a:latin typeface="Microsoft Sans Serif" panose="020B0604020202020204"/>
              <a:cs typeface="Microsoft Sans Serif" panose="020B0604020202020204"/>
              <a:sym typeface="+mn-ea"/>
            </a:endParaRPr>
          </a:p>
          <a:p>
            <a:pPr>
              <a:lnSpc>
                <a:spcPct val="135000"/>
              </a:lnSpc>
              <a:spcBef>
                <a:spcPct val="0"/>
              </a:spcBef>
              <a:spcAft>
                <a:spcPct val="0"/>
              </a:spcAft>
            </a:pPr>
            <a:endParaRPr sz="730" spc="-10" dirty="0">
              <a:solidFill>
                <a:srgbClr val="7E7E7E"/>
              </a:solidFill>
              <a:latin typeface="Microsoft Sans Serif" panose="020B0604020202020204"/>
              <a:cs typeface="Microsoft Sans Serif" panose="020B0604020202020204"/>
              <a:sym typeface="+mn-ea"/>
            </a:endParaRPr>
          </a:p>
          <a:p>
            <a:pPr>
              <a:lnSpc>
                <a:spcPct val="135000"/>
              </a:lnSpc>
              <a:spcBef>
                <a:spcPct val="0"/>
              </a:spcBef>
              <a:spcAft>
                <a:spcPct val="0"/>
              </a:spcAft>
            </a:pPr>
            <a:r>
              <a:rPr sz="730" spc="1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  <a:sym typeface="+mn-ea"/>
              </a:rPr>
              <a:t>позиция</a:t>
            </a:r>
            <a:r>
              <a:rPr sz="730" spc="16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  <a:sym typeface="+mn-ea"/>
              </a:rPr>
              <a:t> </a:t>
            </a:r>
            <a:r>
              <a:rPr sz="730" spc="1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  <a:sym typeface="+mn-ea"/>
              </a:rPr>
              <a:t>дверного</a:t>
            </a:r>
            <a:r>
              <a:rPr sz="730" spc="18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  <a:sym typeface="+mn-ea"/>
              </a:rPr>
              <a:t> </a:t>
            </a:r>
            <a:r>
              <a:rPr sz="730" spc="-1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  <a:sym typeface="+mn-ea"/>
              </a:rPr>
              <a:t>проёма;</a:t>
            </a:r>
            <a:endParaRPr sz="730" spc="-10" dirty="0">
              <a:solidFill>
                <a:srgbClr val="7E7E7E"/>
              </a:solidFill>
              <a:latin typeface="Microsoft Sans Serif" panose="020B0604020202020204"/>
              <a:cs typeface="Microsoft Sans Serif" panose="020B0604020202020204"/>
              <a:sym typeface="+mn-ea"/>
            </a:endParaRPr>
          </a:p>
          <a:p>
            <a:pPr>
              <a:lnSpc>
                <a:spcPct val="135000"/>
              </a:lnSpc>
              <a:spcBef>
                <a:spcPct val="0"/>
              </a:spcBef>
              <a:spcAft>
                <a:spcPct val="0"/>
              </a:spcAft>
            </a:pPr>
            <a:r>
              <a:rPr sz="730" spc="1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  <a:sym typeface="+mn-ea"/>
              </a:rPr>
              <a:t>позиция</a:t>
            </a:r>
            <a:r>
              <a:rPr sz="730" spc="19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  <a:sym typeface="+mn-ea"/>
              </a:rPr>
              <a:t> </a:t>
            </a:r>
            <a:r>
              <a:rPr sz="730" spc="1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  <a:sym typeface="+mn-ea"/>
              </a:rPr>
              <a:t>оконного</a:t>
            </a:r>
            <a:r>
              <a:rPr sz="730" spc="229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  <a:sym typeface="+mn-ea"/>
              </a:rPr>
              <a:t> </a:t>
            </a:r>
            <a:r>
              <a:rPr sz="730" spc="-1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  <a:sym typeface="+mn-ea"/>
              </a:rPr>
              <a:t>проёма;</a:t>
            </a:r>
            <a:endParaRPr sz="730" spc="-10" dirty="0">
              <a:solidFill>
                <a:srgbClr val="7E7E7E"/>
              </a:solidFill>
              <a:latin typeface="Microsoft Sans Serif" panose="020B0604020202020204"/>
              <a:cs typeface="Microsoft Sans Serif" panose="020B0604020202020204"/>
              <a:sym typeface="+mn-ea"/>
            </a:endParaRPr>
          </a:p>
          <a:p>
            <a:pPr>
              <a:lnSpc>
                <a:spcPct val="135000"/>
              </a:lnSpc>
              <a:spcBef>
                <a:spcPct val="0"/>
              </a:spcBef>
              <a:spcAft>
                <a:spcPct val="0"/>
              </a:spcAft>
            </a:pPr>
            <a:r>
              <a:rPr sz="730" spc="1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  <a:sym typeface="+mn-ea"/>
              </a:rPr>
              <a:t>позиция</a:t>
            </a:r>
            <a:r>
              <a:rPr sz="730" spc="19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  <a:sym typeface="+mn-ea"/>
              </a:rPr>
              <a:t> </a:t>
            </a:r>
            <a:r>
              <a:rPr sz="730" spc="-1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  <a:sym typeface="+mn-ea"/>
              </a:rPr>
              <a:t>витража;</a:t>
            </a:r>
            <a:endParaRPr sz="730">
              <a:latin typeface="Microsoft Sans Serif" panose="020B0604020202020204"/>
              <a:cs typeface="Microsoft Sans Serif" panose="020B0604020202020204"/>
            </a:endParaRPr>
          </a:p>
          <a:p>
            <a:pPr>
              <a:lnSpc>
                <a:spcPct val="135000"/>
              </a:lnSpc>
              <a:spcBef>
                <a:spcPct val="0"/>
              </a:spcBef>
              <a:spcAft>
                <a:spcPct val="0"/>
              </a:spcAft>
            </a:pPr>
            <a:endParaRPr sz="730" spc="-10" dirty="0">
              <a:solidFill>
                <a:srgbClr val="7E7E7E"/>
              </a:solidFill>
              <a:latin typeface="Microsoft Sans Serif" panose="020B0604020202020204"/>
              <a:cs typeface="Microsoft Sans Serif" panose="020B0604020202020204"/>
              <a:sym typeface="+mn-ea"/>
            </a:endParaRPr>
          </a:p>
          <a:p>
            <a:pPr>
              <a:lnSpc>
                <a:spcPct val="135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730">
              <a:latin typeface="Microsoft Sans Serif" panose="020B0604020202020204" charset="0"/>
              <a:cs typeface="Microsoft Sans Serif" panose="020B060402020202020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14" y="-913"/>
            <a:ext cx="9900092" cy="6858635"/>
            <a:chOff x="4572" y="-793454"/>
            <a:chExt cx="12187681" cy="8443442"/>
          </a:xfrm>
        </p:grpSpPr>
        <p:sp>
          <p:nvSpPr>
            <p:cNvPr id="3" name="object 3"/>
            <p:cNvSpPr/>
            <p:nvPr/>
          </p:nvSpPr>
          <p:spPr>
            <a:xfrm>
              <a:off x="4572" y="-793454"/>
              <a:ext cx="5347800" cy="8443442"/>
            </a:xfrm>
            <a:custGeom>
              <a:avLst/>
              <a:gdLst/>
              <a:ahLst/>
              <a:cxnLst/>
              <a:rect l="l" t="t" r="r" b="b"/>
              <a:pathLst>
                <a:path w="5347970" h="6858000">
                  <a:moveTo>
                    <a:pt x="534771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5347716" y="6858000"/>
                  </a:lnTo>
                  <a:lnTo>
                    <a:pt x="5347716" y="0"/>
                  </a:lnTo>
                  <a:close/>
                </a:path>
              </a:pathLst>
            </a:custGeom>
            <a:solidFill>
              <a:srgbClr val="00ABAA"/>
            </a:solidFill>
          </p:spPr>
          <p:txBody>
            <a:bodyPr wrap="square" lIns="0" tIns="0" rIns="0" bIns="0" rtlCol="0"/>
            <a:lstStyle/>
            <a:p>
              <a:endParaRPr sz="100"/>
            </a:p>
          </p:txBody>
        </p:sp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279852" y="1459360"/>
              <a:ext cx="8235696" cy="423367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48700" y="1411224"/>
              <a:ext cx="3543299" cy="248412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749283" y="1499616"/>
              <a:ext cx="3442970" cy="2312035"/>
            </a:xfrm>
            <a:custGeom>
              <a:avLst/>
              <a:gdLst/>
              <a:ahLst/>
              <a:cxnLst/>
              <a:rect l="l" t="t" r="r" b="b"/>
              <a:pathLst>
                <a:path w="3442970" h="2312035">
                  <a:moveTo>
                    <a:pt x="3442716" y="0"/>
                  </a:moveTo>
                  <a:lnTo>
                    <a:pt x="92075" y="0"/>
                  </a:lnTo>
                  <a:lnTo>
                    <a:pt x="56257" y="7242"/>
                  </a:lnTo>
                  <a:lnTo>
                    <a:pt x="26987" y="26987"/>
                  </a:lnTo>
                  <a:lnTo>
                    <a:pt x="7242" y="56257"/>
                  </a:lnTo>
                  <a:lnTo>
                    <a:pt x="0" y="92075"/>
                  </a:lnTo>
                  <a:lnTo>
                    <a:pt x="0" y="2219833"/>
                  </a:lnTo>
                  <a:lnTo>
                    <a:pt x="7242" y="2255650"/>
                  </a:lnTo>
                  <a:lnTo>
                    <a:pt x="26987" y="2284920"/>
                  </a:lnTo>
                  <a:lnTo>
                    <a:pt x="56257" y="2304665"/>
                  </a:lnTo>
                  <a:lnTo>
                    <a:pt x="92075" y="2311908"/>
                  </a:lnTo>
                  <a:lnTo>
                    <a:pt x="3442716" y="2311908"/>
                  </a:lnTo>
                  <a:lnTo>
                    <a:pt x="34427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0"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644376" y="1114137"/>
            <a:ext cx="4896608" cy="440055"/>
          </a:xfrm>
          <a:prstGeom prst="rect">
            <a:avLst/>
          </a:prstGeom>
        </p:spPr>
        <p:txBody>
          <a:bodyPr vert="horz" wrap="square" lIns="0" tIns="9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75" dirty="0"/>
              <a:t>Поэтажный</a:t>
            </a:r>
            <a:r>
              <a:rPr sz="2800" spc="-185" dirty="0"/>
              <a:t> </a:t>
            </a:r>
            <a:r>
              <a:rPr sz="2800" spc="-260" dirty="0"/>
              <a:t>план:</a:t>
            </a:r>
            <a:r>
              <a:rPr sz="2800" spc="-190" dirty="0"/>
              <a:t> </a:t>
            </a:r>
            <a:r>
              <a:rPr sz="2800" spc="-200" dirty="0"/>
              <a:t>2-5</a:t>
            </a:r>
            <a:r>
              <a:rPr sz="2800" spc="-190" dirty="0"/>
              <a:t> </a:t>
            </a:r>
            <a:r>
              <a:rPr sz="2800" spc="-150" dirty="0"/>
              <a:t>этажей</a:t>
            </a:r>
            <a:endParaRPr sz="2800" spc="-150" dirty="0"/>
          </a:p>
        </p:txBody>
      </p:sp>
      <p:sp>
        <p:nvSpPr>
          <p:cNvPr id="8" name="object 8"/>
          <p:cNvSpPr txBox="1"/>
          <p:nvPr/>
        </p:nvSpPr>
        <p:spPr>
          <a:xfrm>
            <a:off x="7465870" y="2090724"/>
            <a:ext cx="1900253" cy="1410335"/>
          </a:xfrm>
          <a:prstGeom prst="rect">
            <a:avLst/>
          </a:prstGeom>
        </p:spPr>
        <p:txBody>
          <a:bodyPr vert="horz" wrap="square" lIns="0" tIns="94393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915"/>
              </a:spcBef>
            </a:pPr>
            <a:r>
              <a:rPr sz="1055" spc="-1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Коридор</a:t>
            </a:r>
            <a:endParaRPr sz="1055">
              <a:latin typeface="Microsoft Sans Serif" panose="020B0604020202020204"/>
              <a:cs typeface="Microsoft Sans Serif" panose="020B0604020202020204"/>
            </a:endParaRPr>
          </a:p>
          <a:p>
            <a:pPr marL="15875">
              <a:lnSpc>
                <a:spcPct val="100000"/>
              </a:lnSpc>
              <a:spcBef>
                <a:spcPts val="755"/>
              </a:spcBef>
            </a:pPr>
            <a:r>
              <a:rPr sz="975" spc="-1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Кабинеты</a:t>
            </a:r>
            <a:endParaRPr sz="975">
              <a:latin typeface="Microsoft Sans Serif" panose="020B0604020202020204"/>
              <a:cs typeface="Microsoft Sans Serif" panose="020B0604020202020204"/>
            </a:endParaRPr>
          </a:p>
          <a:p>
            <a:pPr marL="15875">
              <a:lnSpc>
                <a:spcPct val="100000"/>
              </a:lnSpc>
              <a:spcBef>
                <a:spcPts val="755"/>
              </a:spcBef>
            </a:pPr>
            <a:r>
              <a:rPr sz="97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Санузлы</a:t>
            </a:r>
            <a:r>
              <a:rPr sz="975" spc="7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97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(женский,</a:t>
            </a:r>
            <a:r>
              <a:rPr sz="975" spc="9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975" spc="-1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мужской)</a:t>
            </a:r>
            <a:endParaRPr sz="975">
              <a:latin typeface="Microsoft Sans Serif" panose="020B0604020202020204"/>
              <a:cs typeface="Microsoft Sans Serif" panose="020B0604020202020204"/>
            </a:endParaRPr>
          </a:p>
          <a:p>
            <a:pPr marL="15875" marR="5080">
              <a:lnSpc>
                <a:spcPts val="1300"/>
              </a:lnSpc>
              <a:spcBef>
                <a:spcPts val="910"/>
              </a:spcBef>
            </a:pPr>
            <a:r>
              <a:rPr sz="97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Комната</a:t>
            </a:r>
            <a:r>
              <a:rPr sz="975" spc="4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975" spc="4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хранения</a:t>
            </a:r>
            <a:r>
              <a:rPr sz="975" spc="4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уборочного </a:t>
            </a:r>
            <a:r>
              <a:rPr sz="975" spc="-1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инвентаря</a:t>
            </a:r>
            <a:endParaRPr sz="975">
              <a:latin typeface="Microsoft Sans Serif" panose="020B0604020202020204"/>
              <a:cs typeface="Microsoft Sans Serif" panose="020B0604020202020204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97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Безопасная</a:t>
            </a:r>
            <a:r>
              <a:rPr sz="975" spc="12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975" spc="-2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</a:rPr>
              <a:t>зона</a:t>
            </a:r>
            <a:endParaRPr sz="975">
              <a:latin typeface="Microsoft Sans Serif" panose="020B0604020202020204"/>
              <a:cs typeface="Microsoft Sans Serif" panose="020B0604020202020204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630459" y="2244282"/>
            <a:ext cx="835487" cy="3763205"/>
            <a:chOff x="8162543" y="1970532"/>
            <a:chExt cx="1028541" cy="4632759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60179" y="1970532"/>
              <a:ext cx="89916" cy="8991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60179" y="2252472"/>
              <a:ext cx="89916" cy="8991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60179" y="2532888"/>
              <a:ext cx="89916" cy="8991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55489" y="2909457"/>
              <a:ext cx="89916" cy="8991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55607" y="3369135"/>
              <a:ext cx="89916" cy="8991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8162543" y="5396484"/>
              <a:ext cx="609600" cy="441959"/>
            </a:xfrm>
            <a:custGeom>
              <a:avLst/>
              <a:gdLst/>
              <a:ahLst/>
              <a:cxnLst/>
              <a:rect l="l" t="t" r="r" b="b"/>
              <a:pathLst>
                <a:path w="609600" h="441960">
                  <a:moveTo>
                    <a:pt x="609600" y="0"/>
                  </a:moveTo>
                  <a:lnTo>
                    <a:pt x="0" y="0"/>
                  </a:lnTo>
                  <a:lnTo>
                    <a:pt x="0" y="441959"/>
                  </a:lnTo>
                  <a:lnTo>
                    <a:pt x="609600" y="441959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0"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09501" y="4620567"/>
              <a:ext cx="481583" cy="1982724"/>
            </a:xfrm>
            <a:prstGeom prst="rect">
              <a:avLst/>
            </a:prstGeom>
          </p:spPr>
        </p:pic>
      </p:grpSp>
      <p:sp>
        <p:nvSpPr>
          <p:cNvPr id="18" name="object 10"/>
          <p:cNvSpPr txBox="1"/>
          <p:nvPr/>
        </p:nvSpPr>
        <p:spPr>
          <a:xfrm>
            <a:off x="7128510" y="4058920"/>
            <a:ext cx="2551430" cy="260350"/>
          </a:xfrm>
          <a:prstGeom prst="rect">
            <a:avLst/>
          </a:prstGeom>
        </p:spPr>
        <p:txBody>
          <a:bodyPr vert="horz" wrap="square" lIns="0" tIns="9800" rIns="0" bIns="0" rtlCol="0">
            <a:no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120" dirty="0">
                <a:solidFill>
                  <a:srgbClr val="124D5A"/>
                </a:solidFill>
                <a:latin typeface="Tahoma" panose="020B0604030504040204"/>
                <a:cs typeface="Tahoma" panose="020B0604030504040204"/>
              </a:rPr>
              <a:t>Условные</a:t>
            </a:r>
            <a:r>
              <a:rPr sz="1300" b="1" spc="-50" dirty="0">
                <a:solidFill>
                  <a:srgbClr val="124D5A"/>
                </a:solidFill>
                <a:latin typeface="Tahoma" panose="020B0604030504040204"/>
                <a:cs typeface="Tahoma" panose="020B0604030504040204"/>
              </a:rPr>
              <a:t> обозначения:</a:t>
            </a:r>
            <a:endParaRPr sz="1300">
              <a:latin typeface="Tahoma" panose="020B0604030504040204"/>
              <a:cs typeface="Tahoma" panose="020B0604030504040204"/>
            </a:endParaRPr>
          </a:p>
          <a:p>
            <a:pPr marL="368300" marR="1052830" algn="l">
              <a:lnSpc>
                <a:spcPct val="117000"/>
              </a:lnSpc>
              <a:spcBef>
                <a:spcPts val="1260"/>
              </a:spcBef>
            </a:pPr>
            <a:endParaRPr sz="73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21" name="Текстовое поле 20"/>
          <p:cNvSpPr txBox="1"/>
          <p:nvPr/>
        </p:nvSpPr>
        <p:spPr>
          <a:xfrm>
            <a:off x="7432675" y="4396740"/>
            <a:ext cx="2681605" cy="15163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35000"/>
              </a:lnSpc>
              <a:spcBef>
                <a:spcPct val="0"/>
              </a:spcBef>
              <a:spcAft>
                <a:spcPct val="0"/>
              </a:spcAft>
            </a:pPr>
            <a:r>
              <a:rPr sz="730" spc="2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  <a:sym typeface="+mn-ea"/>
              </a:rPr>
              <a:t>перегородки</a:t>
            </a:r>
            <a:r>
              <a:rPr sz="730" spc="3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  <a:sym typeface="+mn-ea"/>
              </a:rPr>
              <a:t> </a:t>
            </a:r>
            <a:r>
              <a:rPr sz="730" spc="2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  <a:sym typeface="+mn-ea"/>
              </a:rPr>
              <a:t>из</a:t>
            </a:r>
            <a:r>
              <a:rPr lang="ru-RU" altLang="en-US" sz="730" spc="2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  <a:sym typeface="+mn-ea"/>
              </a:rPr>
              <a:t> </a:t>
            </a:r>
            <a:r>
              <a:rPr sz="730" spc="-1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  <a:sym typeface="+mn-ea"/>
              </a:rPr>
              <a:t>гипсокартона;</a:t>
            </a:r>
            <a:endParaRPr sz="730" spc="-10" dirty="0">
              <a:solidFill>
                <a:srgbClr val="7E7E7E"/>
              </a:solidFill>
              <a:latin typeface="Microsoft Sans Serif" panose="020B0604020202020204"/>
              <a:cs typeface="Microsoft Sans Serif" panose="020B0604020202020204"/>
              <a:sym typeface="+mn-ea"/>
            </a:endParaRPr>
          </a:p>
          <a:p>
            <a:pPr>
              <a:lnSpc>
                <a:spcPct val="135000"/>
              </a:lnSpc>
              <a:spcBef>
                <a:spcPct val="0"/>
              </a:spcBef>
              <a:spcAft>
                <a:spcPct val="0"/>
              </a:spcAft>
            </a:pPr>
            <a:r>
              <a:rPr sz="730" spc="1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  <a:sym typeface="+mn-ea"/>
              </a:rPr>
              <a:t>облицовка</a:t>
            </a:r>
            <a:r>
              <a:rPr sz="730" spc="13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  <a:sym typeface="+mn-ea"/>
              </a:rPr>
              <a:t> </a:t>
            </a:r>
            <a:r>
              <a:rPr sz="730" spc="1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  <a:sym typeface="+mn-ea"/>
              </a:rPr>
              <a:t>колонн</a:t>
            </a:r>
            <a:r>
              <a:rPr sz="730" spc="17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  <a:sym typeface="+mn-ea"/>
              </a:rPr>
              <a:t> </a:t>
            </a:r>
            <a:r>
              <a:rPr sz="730" spc="-2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  <a:sym typeface="+mn-ea"/>
              </a:rPr>
              <a:t>ГКЛ;</a:t>
            </a:r>
            <a:endParaRPr sz="730" spc="-20" dirty="0">
              <a:solidFill>
                <a:srgbClr val="7E7E7E"/>
              </a:solidFill>
              <a:latin typeface="Microsoft Sans Serif" panose="020B0604020202020204"/>
              <a:cs typeface="Microsoft Sans Serif" panose="020B0604020202020204"/>
              <a:sym typeface="+mn-ea"/>
            </a:endParaRPr>
          </a:p>
          <a:p>
            <a:pPr>
              <a:lnSpc>
                <a:spcPct val="135000"/>
              </a:lnSpc>
              <a:spcBef>
                <a:spcPct val="0"/>
              </a:spcBef>
              <a:spcAft>
                <a:spcPct val="0"/>
              </a:spcAft>
            </a:pPr>
            <a:r>
              <a:rPr sz="730" spc="2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  <a:sym typeface="+mn-ea"/>
              </a:rPr>
              <a:t>стены</a:t>
            </a:r>
            <a:r>
              <a:rPr sz="730" spc="1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  <a:sym typeface="+mn-ea"/>
              </a:rPr>
              <a:t> </a:t>
            </a:r>
            <a:r>
              <a:rPr sz="730" spc="7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  <a:sym typeface="+mn-ea"/>
              </a:rPr>
              <a:t>и</a:t>
            </a:r>
            <a:r>
              <a:rPr sz="730" spc="3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  <a:sym typeface="+mn-ea"/>
              </a:rPr>
              <a:t> </a:t>
            </a:r>
            <a:r>
              <a:rPr sz="730" spc="2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  <a:sym typeface="+mn-ea"/>
              </a:rPr>
              <a:t>перегородки</a:t>
            </a:r>
            <a:r>
              <a:rPr sz="730" spc="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  <a:sym typeface="+mn-ea"/>
              </a:rPr>
              <a:t> </a:t>
            </a:r>
            <a:r>
              <a:rPr sz="730" spc="2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  <a:sym typeface="+mn-ea"/>
              </a:rPr>
              <a:t>из</a:t>
            </a:r>
            <a:r>
              <a:rPr sz="730" spc="2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  <a:sym typeface="+mn-ea"/>
              </a:rPr>
              <a:t> </a:t>
            </a:r>
            <a:r>
              <a:rPr sz="730" spc="2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  <a:sym typeface="+mn-ea"/>
              </a:rPr>
              <a:t>керамического</a:t>
            </a:r>
            <a:r>
              <a:rPr sz="730" spc="-1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  <a:sym typeface="+mn-ea"/>
              </a:rPr>
              <a:t> кирпича;</a:t>
            </a:r>
            <a:endParaRPr sz="730" spc="-10" dirty="0">
              <a:solidFill>
                <a:srgbClr val="7E7E7E"/>
              </a:solidFill>
              <a:latin typeface="Microsoft Sans Serif" panose="020B0604020202020204"/>
              <a:cs typeface="Microsoft Sans Serif" panose="020B0604020202020204"/>
              <a:sym typeface="+mn-ea"/>
            </a:endParaRPr>
          </a:p>
          <a:p>
            <a:pPr>
              <a:lnSpc>
                <a:spcPct val="13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en-US" sz="730" spc="-1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  <a:sym typeface="+mn-ea"/>
              </a:rPr>
              <a:t>стены из керамзитобетонных блоков</a:t>
            </a:r>
            <a:r>
              <a:rPr lang="en-US" altLang="en-US" sz="730" spc="-1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  <a:sym typeface="+mn-ea"/>
              </a:rPr>
              <a:t>;</a:t>
            </a:r>
            <a:r>
              <a:rPr sz="730" spc="-1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  <a:sym typeface="+mn-ea"/>
              </a:rPr>
              <a:t> </a:t>
            </a:r>
            <a:endParaRPr sz="730" spc="-10" dirty="0">
              <a:solidFill>
                <a:srgbClr val="7E7E7E"/>
              </a:solidFill>
              <a:latin typeface="Microsoft Sans Serif" panose="020B0604020202020204"/>
              <a:cs typeface="Microsoft Sans Serif" panose="020B0604020202020204"/>
              <a:sym typeface="+mn-ea"/>
            </a:endParaRPr>
          </a:p>
          <a:p>
            <a:pPr>
              <a:lnSpc>
                <a:spcPct val="135000"/>
              </a:lnSpc>
              <a:spcBef>
                <a:spcPct val="0"/>
              </a:spcBef>
              <a:spcAft>
                <a:spcPct val="0"/>
              </a:spcAft>
            </a:pPr>
            <a:r>
              <a:rPr sz="730" spc="2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  <a:sym typeface="+mn-ea"/>
              </a:rPr>
              <a:t>минераловатный</a:t>
            </a:r>
            <a:r>
              <a:rPr sz="730" spc="14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  <a:sym typeface="+mn-ea"/>
              </a:rPr>
              <a:t> </a:t>
            </a:r>
            <a:r>
              <a:rPr sz="730" spc="-1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  <a:sym typeface="+mn-ea"/>
              </a:rPr>
              <a:t>утеплитель;</a:t>
            </a:r>
            <a:endParaRPr sz="730" spc="-10" dirty="0">
              <a:solidFill>
                <a:srgbClr val="7E7E7E"/>
              </a:solidFill>
              <a:latin typeface="Microsoft Sans Serif" panose="020B0604020202020204"/>
              <a:cs typeface="Microsoft Sans Serif" panose="020B0604020202020204"/>
              <a:sym typeface="+mn-ea"/>
            </a:endParaRPr>
          </a:p>
          <a:p>
            <a:pPr>
              <a:lnSpc>
                <a:spcPct val="135000"/>
              </a:lnSpc>
              <a:spcBef>
                <a:spcPct val="0"/>
              </a:spcBef>
              <a:spcAft>
                <a:spcPct val="0"/>
              </a:spcAft>
            </a:pPr>
            <a:endParaRPr sz="730" spc="-10" dirty="0">
              <a:solidFill>
                <a:srgbClr val="7E7E7E"/>
              </a:solidFill>
              <a:latin typeface="Microsoft Sans Serif" panose="020B0604020202020204"/>
              <a:cs typeface="Microsoft Sans Serif" panose="020B0604020202020204"/>
              <a:sym typeface="+mn-ea"/>
            </a:endParaRPr>
          </a:p>
          <a:p>
            <a:pPr>
              <a:lnSpc>
                <a:spcPct val="135000"/>
              </a:lnSpc>
              <a:spcBef>
                <a:spcPct val="0"/>
              </a:spcBef>
              <a:spcAft>
                <a:spcPct val="0"/>
              </a:spcAft>
            </a:pPr>
            <a:r>
              <a:rPr sz="73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  <a:sym typeface="+mn-ea"/>
              </a:rPr>
              <a:t>номер</a:t>
            </a:r>
            <a:r>
              <a:rPr sz="730" spc="16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  <a:sym typeface="+mn-ea"/>
              </a:rPr>
              <a:t> </a:t>
            </a:r>
            <a:r>
              <a:rPr sz="730" spc="-1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  <a:sym typeface="+mn-ea"/>
              </a:rPr>
              <a:t>помещения;</a:t>
            </a:r>
            <a:endParaRPr sz="730" spc="-10" dirty="0">
              <a:solidFill>
                <a:srgbClr val="7E7E7E"/>
              </a:solidFill>
              <a:latin typeface="Microsoft Sans Serif" panose="020B0604020202020204"/>
              <a:cs typeface="Microsoft Sans Serif" panose="020B0604020202020204"/>
              <a:sym typeface="+mn-ea"/>
            </a:endParaRPr>
          </a:p>
          <a:p>
            <a:pPr>
              <a:lnSpc>
                <a:spcPct val="135000"/>
              </a:lnSpc>
              <a:spcBef>
                <a:spcPct val="0"/>
              </a:spcBef>
              <a:spcAft>
                <a:spcPct val="0"/>
              </a:spcAft>
            </a:pPr>
            <a:endParaRPr sz="730" spc="-10" dirty="0">
              <a:solidFill>
                <a:srgbClr val="7E7E7E"/>
              </a:solidFill>
              <a:latin typeface="Microsoft Sans Serif" panose="020B0604020202020204"/>
              <a:cs typeface="Microsoft Sans Serif" panose="020B0604020202020204"/>
              <a:sym typeface="+mn-ea"/>
            </a:endParaRPr>
          </a:p>
          <a:p>
            <a:pPr>
              <a:lnSpc>
                <a:spcPct val="135000"/>
              </a:lnSpc>
              <a:spcBef>
                <a:spcPct val="0"/>
              </a:spcBef>
              <a:spcAft>
                <a:spcPct val="0"/>
              </a:spcAft>
            </a:pPr>
            <a:r>
              <a:rPr sz="730" spc="1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  <a:sym typeface="+mn-ea"/>
              </a:rPr>
              <a:t>позиция</a:t>
            </a:r>
            <a:r>
              <a:rPr sz="730" spc="165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  <a:sym typeface="+mn-ea"/>
              </a:rPr>
              <a:t> </a:t>
            </a:r>
            <a:r>
              <a:rPr sz="730" spc="1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  <a:sym typeface="+mn-ea"/>
              </a:rPr>
              <a:t>дверного</a:t>
            </a:r>
            <a:r>
              <a:rPr sz="730" spc="18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  <a:sym typeface="+mn-ea"/>
              </a:rPr>
              <a:t> </a:t>
            </a:r>
            <a:r>
              <a:rPr sz="730" spc="-1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  <a:sym typeface="+mn-ea"/>
              </a:rPr>
              <a:t>проёма;</a:t>
            </a:r>
            <a:endParaRPr sz="730" spc="-10" dirty="0">
              <a:solidFill>
                <a:srgbClr val="7E7E7E"/>
              </a:solidFill>
              <a:latin typeface="Microsoft Sans Serif" panose="020B0604020202020204"/>
              <a:cs typeface="Microsoft Sans Serif" panose="020B0604020202020204"/>
              <a:sym typeface="+mn-ea"/>
            </a:endParaRPr>
          </a:p>
          <a:p>
            <a:pPr>
              <a:lnSpc>
                <a:spcPct val="135000"/>
              </a:lnSpc>
              <a:spcBef>
                <a:spcPct val="0"/>
              </a:spcBef>
              <a:spcAft>
                <a:spcPct val="0"/>
              </a:spcAft>
            </a:pPr>
            <a:r>
              <a:rPr sz="730" spc="1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  <a:sym typeface="+mn-ea"/>
              </a:rPr>
              <a:t>позиция</a:t>
            </a:r>
            <a:r>
              <a:rPr sz="730" spc="19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  <a:sym typeface="+mn-ea"/>
              </a:rPr>
              <a:t> </a:t>
            </a:r>
            <a:r>
              <a:rPr sz="730" spc="1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  <a:sym typeface="+mn-ea"/>
              </a:rPr>
              <a:t>оконного</a:t>
            </a:r>
            <a:r>
              <a:rPr sz="730" spc="229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  <a:sym typeface="+mn-ea"/>
              </a:rPr>
              <a:t> </a:t>
            </a:r>
            <a:r>
              <a:rPr sz="730" spc="-10" dirty="0">
                <a:solidFill>
                  <a:srgbClr val="7E7E7E"/>
                </a:solidFill>
                <a:latin typeface="Microsoft Sans Serif" panose="020B0604020202020204"/>
                <a:cs typeface="Microsoft Sans Serif" panose="020B0604020202020204"/>
                <a:sym typeface="+mn-ea"/>
              </a:rPr>
              <a:t>проёма;</a:t>
            </a:r>
            <a:endParaRPr sz="730" spc="-10" dirty="0">
              <a:solidFill>
                <a:srgbClr val="7E7E7E"/>
              </a:solidFill>
              <a:latin typeface="Microsoft Sans Serif" panose="020B0604020202020204"/>
              <a:cs typeface="Microsoft Sans Serif" panose="020B0604020202020204"/>
              <a:sym typeface="+mn-ea"/>
            </a:endParaRPr>
          </a:p>
          <a:p>
            <a:pPr>
              <a:lnSpc>
                <a:spcPct val="135000"/>
              </a:lnSpc>
              <a:spcBef>
                <a:spcPct val="0"/>
              </a:spcBef>
              <a:spcAft>
                <a:spcPct val="0"/>
              </a:spcAft>
            </a:pPr>
            <a:endParaRPr sz="730" spc="-10" dirty="0">
              <a:solidFill>
                <a:srgbClr val="7E7E7E"/>
              </a:solidFill>
              <a:latin typeface="Microsoft Sans Serif" panose="020B0604020202020204"/>
              <a:cs typeface="Microsoft Sans Serif" panose="020B0604020202020204"/>
              <a:sym typeface="+mn-ea"/>
            </a:endParaRPr>
          </a:p>
          <a:p>
            <a:pPr>
              <a:lnSpc>
                <a:spcPct val="135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730">
              <a:latin typeface="Microsoft Sans Serif" panose="020B0604020202020204" charset="0"/>
              <a:cs typeface="Microsoft Sans Serif" panose="020B060402020202020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8A0A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3433</Words>
  <Application>WPS Presentation</Application>
  <PresentationFormat>On-screen Show (4:3)</PresentationFormat>
  <Paragraphs>164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3" baseType="lpstr">
      <vt:lpstr>Arial</vt:lpstr>
      <vt:lpstr>SimSun</vt:lpstr>
      <vt:lpstr>Wingdings</vt:lpstr>
      <vt:lpstr>Tahoma</vt:lpstr>
      <vt:lpstr>Franklin Gothic Medium</vt:lpstr>
      <vt:lpstr>Arial</vt:lpstr>
      <vt:lpstr>Microsoft Sans Serif</vt:lpstr>
      <vt:lpstr>Tahoma</vt:lpstr>
      <vt:lpstr>Microsoft Sans Serif</vt:lpstr>
      <vt:lpstr>Microsoft YaHei</vt:lpstr>
      <vt:lpstr>Arial Unicode MS</vt:lpstr>
      <vt:lpstr>Calibri</vt:lpstr>
      <vt:lpstr>Office Theme</vt:lpstr>
      <vt:lpstr>Многопрофильный медицинский центр</vt:lpstr>
      <vt:lpstr>«Строительство многофункционального медицинского центра»</vt:lpstr>
      <vt:lpstr>По состоянию на 01.04.2024 г. ООО ГК "ОПТИ" имеет:</vt:lpstr>
      <vt:lpstr>PowerPoint 演示文稿</vt:lpstr>
      <vt:lpstr>Описание объекта</vt:lpstr>
      <vt:lpstr>Преимущества и перспективы для развития центра</vt:lpstr>
      <vt:lpstr>Технические характеристики</vt:lpstr>
      <vt:lpstr>Поэтажный план: 1 этаж</vt:lpstr>
      <vt:lpstr>Поэтажный план: 2-5 этажей</vt:lpstr>
      <vt:lpstr>Свяжитесь с нами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Многопрофильный медицинский центр</dc:title>
  <dc:creator>Maria</dc:creator>
  <cp:lastModifiedBy>Никита</cp:lastModifiedBy>
  <cp:revision>2</cp:revision>
  <dcterms:created xsi:type="dcterms:W3CDTF">2024-05-27T15:22:00Z</dcterms:created>
  <dcterms:modified xsi:type="dcterms:W3CDTF">2024-05-27T15:36:39Z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2024-04-25T08:00:00Z</vt:filetime>
  </property>
  <property fmtid="{D5CDD505-2E9C-101B-9397-08002B2CF9AE}" pid="3" name="Creator">
    <vt:lpwstr>Microsoft® PowerPoint® LTSC</vt:lpwstr>
  </property>
  <property fmtid="{D5CDD505-2E9C-101B-9397-08002B2CF9AE}" pid="4" name="LastSaved">
    <vt:filetime>2024-05-27T08:00:00Z</vt:filetime>
  </property>
  <property fmtid="{D5CDD505-2E9C-101B-9397-08002B2CF9AE}" pid="5" name="Producer">
    <vt:lpwstr>Microsoft® PowerPoint® LTSC</vt:lpwstr>
  </property>
  <property fmtid="{D5CDD505-2E9C-101B-9397-08002B2CF9AE}" pid="6" name="ICV">
    <vt:lpwstr>20477CE34E6A4EBE995F3D8B2E3D5145_12</vt:lpwstr>
  </property>
  <property fmtid="{D5CDD505-2E9C-101B-9397-08002B2CF9AE}" pid="7" name="KSOProductBuildVer">
    <vt:lpwstr>1049-12.2.0.16909</vt:lpwstr>
  </property>
</Properties>
</file>